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817" r:id="rId4"/>
    <p:sldId id="257" r:id="rId5"/>
    <p:sldId id="291" r:id="rId6"/>
    <p:sldId id="341" r:id="rId7"/>
    <p:sldId id="812" r:id="rId8"/>
    <p:sldId id="813" r:id="rId9"/>
    <p:sldId id="822" r:id="rId10"/>
    <p:sldId id="796" r:id="rId11"/>
    <p:sldId id="823" r:id="rId12"/>
    <p:sldId id="782" r:id="rId13"/>
    <p:sldId id="455" r:id="rId14"/>
    <p:sldId id="750" r:id="rId15"/>
    <p:sldId id="825" r:id="rId16"/>
    <p:sldId id="751" r:id="rId17"/>
    <p:sldId id="826" r:id="rId18"/>
    <p:sldId id="835" r:id="rId19"/>
    <p:sldId id="836" r:id="rId20"/>
    <p:sldId id="753" r:id="rId21"/>
    <p:sldId id="754" r:id="rId22"/>
    <p:sldId id="755" r:id="rId23"/>
    <p:sldId id="827" r:id="rId24"/>
    <p:sldId id="837" r:id="rId25"/>
    <p:sldId id="838" r:id="rId26"/>
    <p:sldId id="828" r:id="rId27"/>
    <p:sldId id="829" r:id="rId28"/>
    <p:sldId id="830" r:id="rId29"/>
    <p:sldId id="831" r:id="rId30"/>
    <p:sldId id="833" r:id="rId31"/>
    <p:sldId id="832" r:id="rId32"/>
    <p:sldId id="834" r:id="rId33"/>
    <p:sldId id="763" r:id="rId34"/>
    <p:sldId id="800" r:id="rId35"/>
    <p:sldId id="820" r:id="rId36"/>
    <p:sldId id="458" r:id="rId37"/>
    <p:sldId id="839" r:id="rId38"/>
    <p:sldId id="841" r:id="rId39"/>
    <p:sldId id="789" r:id="rId40"/>
    <p:sldId id="840" r:id="rId41"/>
    <p:sldId id="326" r:id="rId42"/>
  </p:sldIdLst>
  <p:sldSz cx="9144000" cy="6858000" type="screen4x3"/>
  <p:notesSz cx="7010400" cy="92964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619"/>
    <a:srgbClr val="CCEAEC"/>
    <a:srgbClr val="0098A2"/>
    <a:srgbClr val="F6F5EC"/>
    <a:srgbClr val="303030"/>
    <a:srgbClr val="CCCCCC"/>
    <a:srgbClr val="FEC900"/>
    <a:srgbClr val="434343"/>
    <a:srgbClr val="00676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DCD9"/>
          </a:solidFill>
        </a:fill>
      </a:tcStyle>
    </a:wholeTbl>
    <a:band2H>
      <a:tcTxStyle/>
      <a:tcStyle>
        <a:tcBdr/>
        <a:fill>
          <a:solidFill>
            <a:srgbClr val="E6EEED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212121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84225" autoAdjust="0"/>
  </p:normalViewPr>
  <p:slideViewPr>
    <p:cSldViewPr snapToGrid="0" snapToObjects="1">
      <p:cViewPr varScale="1">
        <p:scale>
          <a:sx n="53" d="100"/>
          <a:sy n="53" d="100"/>
        </p:scale>
        <p:origin x="1328" y="44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057409A-AC61-4CA1-A68F-67F711F6026D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64BE04C-502A-419B-BBAD-E394383AD2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3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34720" y="4415790"/>
            <a:ext cx="5140960" cy="4183380"/>
          </a:xfrm>
          <a:prstGeom prst="rect">
            <a:avLst/>
          </a:prstGeom>
        </p:spPr>
        <p:txBody>
          <a:bodyPr lIns="93177" tIns="46589" rIns="93177" bIns="4658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29618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Helvetica Neue"/>
        <a:ea typeface="Helvetica Neue"/>
        <a:cs typeface="Helvetica Neue"/>
        <a:sym typeface="Helvetica Neue"/>
      </a:defRPr>
    </a:lvl1pPr>
    <a:lvl2pPr indent="228600" latinLnBrk="0">
      <a:defRPr>
        <a:latin typeface="Helvetica Neue"/>
        <a:ea typeface="Helvetica Neue"/>
        <a:cs typeface="Helvetica Neue"/>
        <a:sym typeface="Helvetica Neue"/>
      </a:defRPr>
    </a:lvl2pPr>
    <a:lvl3pPr indent="457200" latinLnBrk="0">
      <a:defRPr>
        <a:latin typeface="Helvetica Neue"/>
        <a:ea typeface="Helvetica Neue"/>
        <a:cs typeface="Helvetica Neue"/>
        <a:sym typeface="Helvetica Neue"/>
      </a:defRPr>
    </a:lvl3pPr>
    <a:lvl4pPr indent="685800" latinLnBrk="0">
      <a:defRPr>
        <a:latin typeface="Helvetica Neue"/>
        <a:ea typeface="Helvetica Neue"/>
        <a:cs typeface="Helvetica Neue"/>
        <a:sym typeface="Helvetica Neue"/>
      </a:defRPr>
    </a:lvl4pPr>
    <a:lvl5pPr indent="914400" latinLnBrk="0">
      <a:defRPr>
        <a:latin typeface="Helvetica Neue"/>
        <a:ea typeface="Helvetica Neue"/>
        <a:cs typeface="Helvetica Neue"/>
        <a:sym typeface="Helvetica Neue"/>
      </a:defRPr>
    </a:lvl5pPr>
    <a:lvl6pPr indent="1143000" latinLnBrk="0">
      <a:defRPr>
        <a:latin typeface="Helvetica Neue"/>
        <a:ea typeface="Helvetica Neue"/>
        <a:cs typeface="Helvetica Neue"/>
        <a:sym typeface="Helvetica Neue"/>
      </a:defRPr>
    </a:lvl6pPr>
    <a:lvl7pPr indent="1371600" latinLnBrk="0">
      <a:defRPr>
        <a:latin typeface="Helvetica Neue"/>
        <a:ea typeface="Helvetica Neue"/>
        <a:cs typeface="Helvetica Neue"/>
        <a:sym typeface="Helvetica Neue"/>
      </a:defRPr>
    </a:lvl7pPr>
    <a:lvl8pPr indent="1600200" latinLnBrk="0">
      <a:defRPr>
        <a:latin typeface="Helvetica Neue"/>
        <a:ea typeface="Helvetica Neue"/>
        <a:cs typeface="Helvetica Neue"/>
        <a:sym typeface="Helvetica Neue"/>
      </a:defRPr>
    </a:lvl8pPr>
    <a:lvl9pPr indent="1828800" latinLnBrk="0"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3490606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2100150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332107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1124675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32001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3875962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09626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3121194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73101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369146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pPr defTabSz="931774">
              <a:defRPr sz="1800"/>
            </a:pPr>
            <a:endParaRPr lang="en-US" sz="1800" b="0" spc="-51" dirty="0">
              <a:solidFill>
                <a:srgbClr val="FFC000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defTabSz="931774">
              <a:defRPr sz="1800"/>
            </a:pPr>
            <a:r>
              <a:rPr lang="en-US" sz="1800" b="0" spc="-51" dirty="0">
                <a:solidFill>
                  <a:srgbClr val="FFC000"/>
                </a:solidFill>
                <a:latin typeface="Chivo Black"/>
                <a:ea typeface="Chivo Black"/>
                <a:cs typeface="Chivo Black"/>
                <a:sym typeface="Chivo Black"/>
              </a:rPr>
              <a:t>5 mins writing travel descriptions</a:t>
            </a:r>
          </a:p>
          <a:p>
            <a:pPr defTabSz="931774">
              <a:defRPr sz="1800"/>
            </a:pPr>
            <a:endParaRPr lang="en-US" sz="1800" b="0" spc="-51" dirty="0">
              <a:solidFill>
                <a:srgbClr val="FFC000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defTabSz="931774">
              <a:defRPr sz="1800"/>
            </a:pPr>
            <a:r>
              <a:rPr lang="en-US" sz="1800" b="0" spc="-51" dirty="0">
                <a:solidFill>
                  <a:srgbClr val="FFC000"/>
                </a:solidFill>
                <a:latin typeface="Chivo Black"/>
                <a:ea typeface="Chivo Black"/>
                <a:cs typeface="Chivo Black"/>
                <a:sym typeface="Chivo Black"/>
              </a:rPr>
              <a:t>3 mins describing travel, 2 minutes providing critique</a:t>
            </a:r>
          </a:p>
          <a:p>
            <a:pPr defTabSz="931774">
              <a:defRPr sz="1800"/>
            </a:pPr>
            <a:endParaRPr lang="en-US" sz="1800" b="0" spc="-51" dirty="0">
              <a:solidFill>
                <a:srgbClr val="FFC000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defTabSz="931774">
              <a:defRPr sz="1800"/>
            </a:pPr>
            <a:r>
              <a:rPr lang="en-US" sz="1800" b="0" spc="-51" dirty="0">
                <a:solidFill>
                  <a:srgbClr val="FFC000"/>
                </a:solidFill>
                <a:latin typeface="Chivo Black"/>
                <a:ea typeface="Chivo Black"/>
                <a:cs typeface="Chivo Black"/>
                <a:sym typeface="Chivo Black"/>
              </a:rPr>
              <a:t>3 mins describing travel, 2 minutes providing critique</a:t>
            </a:r>
          </a:p>
        </p:txBody>
      </p:sp>
    </p:spTree>
    <p:extLst>
      <p:ext uri="{BB962C8B-B14F-4D97-AF65-F5344CB8AC3E}">
        <p14:creationId xmlns:p14="http://schemas.microsoft.com/office/powerpoint/2010/main" val="39565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18770817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6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546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72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66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4249796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  <a:p>
            <a:pPr defTabSz="931774">
              <a:defRPr sz="1800"/>
            </a:pPr>
            <a:endParaRPr lang="en-US" sz="1800" b="0" spc="-51" dirty="0">
              <a:solidFill>
                <a:srgbClr val="FFC000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defTabSz="931774">
              <a:defRPr sz="1800"/>
            </a:pPr>
            <a:r>
              <a:rPr lang="en-US" sz="1800" b="0" spc="-51" dirty="0">
                <a:solidFill>
                  <a:srgbClr val="FFC000"/>
                </a:solidFill>
                <a:latin typeface="Chivo Black"/>
                <a:ea typeface="Chivo Black"/>
                <a:cs typeface="Chivo Black"/>
                <a:sym typeface="Chivo Black"/>
              </a:rPr>
              <a:t>3 mins describing items, 2 minutes providing critique</a:t>
            </a:r>
          </a:p>
          <a:p>
            <a:pPr defTabSz="931774">
              <a:defRPr sz="1800"/>
            </a:pPr>
            <a:endParaRPr lang="en-US" sz="1800" b="0" spc="-51" dirty="0">
              <a:solidFill>
                <a:srgbClr val="FFC000"/>
              </a:solidFill>
              <a:latin typeface="Chivo Black"/>
              <a:ea typeface="Chivo Black"/>
              <a:cs typeface="Chivo Black"/>
              <a:sym typeface="Chivo Black"/>
            </a:endParaRPr>
          </a:p>
          <a:p>
            <a:pPr defTabSz="931774">
              <a:defRPr sz="1800"/>
            </a:pPr>
            <a:r>
              <a:rPr lang="en-US" sz="1800" b="0" spc="-51" dirty="0">
                <a:solidFill>
                  <a:srgbClr val="FFC000"/>
                </a:solidFill>
                <a:latin typeface="Chivo Black"/>
                <a:ea typeface="Chivo Black"/>
                <a:cs typeface="Chivo Black"/>
                <a:sym typeface="Chivo Black"/>
              </a:rPr>
              <a:t>3 mins describing items, 2 minutes providing critique</a:t>
            </a:r>
          </a:p>
        </p:txBody>
      </p:sp>
    </p:spTree>
    <p:extLst>
      <p:ext uri="{BB962C8B-B14F-4D97-AF65-F5344CB8AC3E}">
        <p14:creationId xmlns:p14="http://schemas.microsoft.com/office/powerpoint/2010/main" val="82923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3258753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307409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861155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85838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NJ</a:t>
            </a:r>
          </a:p>
        </p:txBody>
      </p:sp>
    </p:spTree>
    <p:extLst>
      <p:ext uri="{BB962C8B-B14F-4D97-AF65-F5344CB8AC3E}">
        <p14:creationId xmlns:p14="http://schemas.microsoft.com/office/powerpoint/2010/main" val="697962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6819847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37112143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2182808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11980370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JC</a:t>
            </a:r>
          </a:p>
        </p:txBody>
      </p:sp>
    </p:spTree>
    <p:extLst>
      <p:ext uri="{BB962C8B-B14F-4D97-AF65-F5344CB8AC3E}">
        <p14:creationId xmlns:p14="http://schemas.microsoft.com/office/powerpoint/2010/main" val="25428710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BW</a:t>
            </a:r>
          </a:p>
        </p:txBody>
      </p:sp>
    </p:spTree>
    <p:extLst>
      <p:ext uri="{BB962C8B-B14F-4D97-AF65-F5344CB8AC3E}">
        <p14:creationId xmlns:p14="http://schemas.microsoft.com/office/powerpoint/2010/main" val="579971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32661026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6584419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10272826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342531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2998949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721040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PG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4874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156184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3" name="Shape 1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  <a:p>
            <a:endParaRPr lang="en-US" dirty="0"/>
          </a:p>
          <a:p>
            <a:r>
              <a:rPr lang="en-US" dirty="0"/>
              <a:t>P</a:t>
            </a:r>
            <a:r>
              <a:rPr dirty="0"/>
              <a:t>rototyping is a </a:t>
            </a:r>
            <a:r>
              <a:rPr b="1" dirty="0"/>
              <a:t>series of small experiments </a:t>
            </a:r>
            <a:r>
              <a:rPr dirty="0"/>
              <a:t>that helps us to </a:t>
            </a:r>
            <a:r>
              <a:rPr b="1" dirty="0"/>
              <a:t>better</a:t>
            </a:r>
            <a:r>
              <a:rPr lang="en-US" b="1" dirty="0"/>
              <a:t> </a:t>
            </a:r>
            <a:r>
              <a:rPr b="1" dirty="0"/>
              <a:t>understand </a:t>
            </a:r>
            <a:r>
              <a:rPr dirty="0"/>
              <a:t>what we’re trying to build, the context or environments within</a:t>
            </a:r>
            <a:r>
              <a:rPr lang="en-US" dirty="0"/>
              <a:t> </a:t>
            </a:r>
            <a:r>
              <a:rPr dirty="0"/>
              <a:t>which our product, service, or process will live, and </a:t>
            </a:r>
            <a:r>
              <a:rPr lang="en-US" dirty="0"/>
              <a:t>to test our</a:t>
            </a:r>
            <a:r>
              <a:rPr dirty="0"/>
              <a:t> underlying/hidden assumptions</a:t>
            </a:r>
            <a:r>
              <a:rPr lang="en-US" dirty="0"/>
              <a:t>.</a:t>
            </a:r>
            <a:endParaRPr dirty="0"/>
          </a:p>
          <a:p>
            <a:endParaRPr dirty="0"/>
          </a:p>
          <a:p>
            <a:pPr>
              <a:defRPr b="1"/>
            </a:pPr>
            <a:r>
              <a:rPr dirty="0"/>
              <a:t>can take many forms; </a:t>
            </a:r>
            <a:r>
              <a:rPr b="0" dirty="0"/>
              <a:t>it might be a sketch, a model made of cardboard, or a role-playing simulation of a service, </a:t>
            </a:r>
          </a:p>
          <a:p>
            <a:endParaRPr b="0" dirty="0"/>
          </a:p>
          <a:p>
            <a:pPr>
              <a:defRPr b="1"/>
            </a:pPr>
            <a:r>
              <a:rPr dirty="0"/>
              <a:t>But must be tangible: </a:t>
            </a:r>
            <a:r>
              <a:rPr b="0" dirty="0"/>
              <a:t>Allows you to </a:t>
            </a:r>
            <a:r>
              <a:rPr b="0" i="1" dirty="0"/>
              <a:t>observe</a:t>
            </a:r>
            <a:r>
              <a:rPr b="0" dirty="0"/>
              <a:t> someone interact with, or </a:t>
            </a:r>
            <a:r>
              <a:rPr b="0" i="1" dirty="0"/>
              <a:t>ask</a:t>
            </a:r>
            <a:r>
              <a:rPr b="0" dirty="0"/>
              <a:t> for direct feedback about</a:t>
            </a:r>
            <a:r>
              <a:rPr lang="en-US" b="0" dirty="0"/>
              <a:t>.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396689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1134722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208544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MJ</a:t>
            </a:r>
          </a:p>
        </p:txBody>
      </p:sp>
    </p:spTree>
    <p:extLst>
      <p:ext uri="{BB962C8B-B14F-4D97-AF65-F5344CB8AC3E}">
        <p14:creationId xmlns:p14="http://schemas.microsoft.com/office/powerpoint/2010/main" val="54289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992765"/>
            <a:ext cx="8520601" cy="27369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3778832"/>
            <a:ext cx="8520602" cy="10569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474833"/>
            <a:ext cx="8520602" cy="2618101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4202965"/>
            <a:ext cx="8520602" cy="1734301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867799"/>
            <a:ext cx="8520602" cy="11223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536633"/>
            <a:ext cx="3999902" cy="45552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Rectangle"/>
          <p:cNvSpPr>
            <a:spLocks noGrp="1"/>
          </p:cNvSpPr>
          <p:nvPr>
            <p:ph type="body" sz="half" idx="13"/>
          </p:nvPr>
        </p:nvSpPr>
        <p:spPr>
          <a:xfrm>
            <a:off x="4832399" y="1536632"/>
            <a:ext cx="3999902" cy="4555202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740799"/>
            <a:ext cx="2808001" cy="1007702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852800"/>
            <a:ext cx="2808001" cy="42393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600199"/>
            <a:ext cx="6367801" cy="5454302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"/>
          <p:cNvSpPr/>
          <p:nvPr/>
        </p:nvSpPr>
        <p:spPr>
          <a:xfrm>
            <a:off x="4572000" y="32"/>
            <a:ext cx="4572000" cy="6858001"/>
          </a:xfrm>
          <a:prstGeom prst="rect">
            <a:avLst/>
          </a:prstGeom>
          <a:solidFill>
            <a:srgbClr val="30303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644232"/>
            <a:ext cx="4045200" cy="19764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3737433"/>
            <a:ext cx="4045200" cy="16467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Rectangle"/>
          <p:cNvSpPr>
            <a:spLocks noGrp="1"/>
          </p:cNvSpPr>
          <p:nvPr>
            <p:ph type="body" sz="half" idx="13"/>
          </p:nvPr>
        </p:nvSpPr>
        <p:spPr>
          <a:xfrm>
            <a:off x="4939500" y="965599"/>
            <a:ext cx="3837000" cy="4926902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5640766"/>
            <a:ext cx="5998802" cy="8067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</a:lvl1pPr>
            <a:lvl2pPr>
              <a:lnSpc>
                <a:spcPct val="100000"/>
              </a:lnSpc>
              <a:spcBef>
                <a:spcPts val="0"/>
              </a:spcBef>
            </a:lvl2pPr>
            <a:lvl3pPr>
              <a:lnSpc>
                <a:spcPct val="100000"/>
              </a:lnSpc>
              <a:spcBef>
                <a:spcPts val="0"/>
              </a:spcBef>
            </a:lvl3pPr>
            <a:lvl4pPr>
              <a:lnSpc>
                <a:spcPct val="100000"/>
              </a:lnSpc>
              <a:spcBef>
                <a:spcPts val="0"/>
              </a:spcBef>
            </a:lvl4pPr>
            <a:lvl5pPr>
              <a:lnSpc>
                <a:spcPct val="100000"/>
              </a:lnSpc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593366"/>
            <a:ext cx="8520602" cy="7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536633"/>
            <a:ext cx="8520602" cy="45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4" y="6320774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rgbClr val="ADADAD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ADADAD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/>
          <p:cNvSpPr/>
          <p:nvPr/>
        </p:nvSpPr>
        <p:spPr>
          <a:xfrm>
            <a:off x="0" y="2091367"/>
            <a:ext cx="2028121" cy="779167"/>
          </a:xfrm>
          <a:prstGeom prst="rect">
            <a:avLst/>
          </a:prstGeom>
          <a:solidFill>
            <a:srgbClr val="0098A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Enrique Martínez | enrique.Martinez@opm.gov…"/>
          <p:cNvSpPr>
            <a:spLocks noGrp="1"/>
          </p:cNvSpPr>
          <p:nvPr>
            <p:ph type="body" sz="quarter" idx="1"/>
          </p:nvPr>
        </p:nvSpPr>
        <p:spPr>
          <a:xfrm>
            <a:off x="2455199" y="5330280"/>
            <a:ext cx="5198980" cy="1031709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defTabSz="822959">
              <a:lnSpc>
                <a:spcPct val="100000"/>
              </a:lnSpc>
              <a:spcBef>
                <a:spcPts val="0"/>
              </a:spcBef>
              <a:defRPr sz="189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90" dirty="0">
                <a:solidFill>
                  <a:schemeClr val="bg1">
                    <a:lumMod val="25000"/>
                    <a:lumOff val="75000"/>
                  </a:schemeClr>
                </a:solidFill>
                <a:sym typeface="Helvetica"/>
              </a:rPr>
              <a:t>Peter Gorman | </a:t>
            </a:r>
            <a:r>
              <a:rPr lang="en-US" sz="1890" dirty="0">
                <a:solidFill>
                  <a:srgbClr val="FAA619"/>
                </a:solidFill>
                <a:uFill>
                  <a:solidFill>
                    <a:schemeClr val="accent5"/>
                  </a:solidFill>
                </a:uFill>
                <a:sym typeface="Helvetica"/>
              </a:rPr>
              <a:t>peter.gorman@opm.gov</a:t>
            </a:r>
          </a:p>
          <a:p>
            <a:pPr defTabSz="822959">
              <a:lnSpc>
                <a:spcPct val="100000"/>
              </a:lnSpc>
              <a:spcBef>
                <a:spcPts val="0"/>
              </a:spcBef>
              <a:defRPr sz="189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90" dirty="0">
                <a:solidFill>
                  <a:schemeClr val="bg1">
                    <a:lumMod val="25000"/>
                    <a:lumOff val="75000"/>
                  </a:schemeClr>
                </a:solidFill>
                <a:uFill>
                  <a:solidFill>
                    <a:schemeClr val="accent5"/>
                  </a:solidFill>
                </a:uFill>
                <a:sym typeface="Helvetica"/>
              </a:rPr>
              <a:t>Mina Jafarpoor | </a:t>
            </a:r>
            <a:r>
              <a:rPr lang="en-US" sz="1890" dirty="0">
                <a:solidFill>
                  <a:srgbClr val="FAA619"/>
                </a:solidFill>
                <a:uFill>
                  <a:solidFill>
                    <a:schemeClr val="accent5"/>
                  </a:solidFill>
                </a:uFill>
                <a:sym typeface="Helvetica"/>
              </a:rPr>
              <a:t>mina.jafarpoor@opm.gov</a:t>
            </a:r>
          </a:p>
          <a:p>
            <a:pPr defTabSz="822959">
              <a:lnSpc>
                <a:spcPct val="100000"/>
              </a:lnSpc>
              <a:spcBef>
                <a:spcPts val="0"/>
              </a:spcBef>
              <a:defRPr sz="189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90" dirty="0">
                <a:solidFill>
                  <a:schemeClr val="bg1">
                    <a:lumMod val="25000"/>
                    <a:lumOff val="75000"/>
                  </a:schemeClr>
                </a:solidFill>
                <a:sym typeface="Helvetica"/>
              </a:rPr>
              <a:t>Judy Conley | </a:t>
            </a:r>
            <a:r>
              <a:rPr lang="en-US" sz="1890" dirty="0">
                <a:solidFill>
                  <a:srgbClr val="FAA619"/>
                </a:solidFill>
                <a:uFill>
                  <a:solidFill>
                    <a:schemeClr val="accent5"/>
                  </a:solidFill>
                </a:uFill>
                <a:sym typeface="Helvetica"/>
              </a:rPr>
              <a:t>judy.conley@navy.mil</a:t>
            </a:r>
          </a:p>
          <a:p>
            <a:pPr defTabSz="822959">
              <a:lnSpc>
                <a:spcPct val="100000"/>
              </a:lnSpc>
              <a:spcBef>
                <a:spcPts val="0"/>
              </a:spcBef>
              <a:defRPr sz="189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90" dirty="0">
                <a:solidFill>
                  <a:schemeClr val="bg1">
                    <a:lumMod val="25000"/>
                    <a:lumOff val="75000"/>
                  </a:schemeClr>
                </a:solidFill>
                <a:sym typeface="Helvetica"/>
              </a:rPr>
              <a:t>Nick Jones | </a:t>
            </a:r>
            <a:r>
              <a:rPr lang="en-US" sz="1890" dirty="0">
                <a:solidFill>
                  <a:srgbClr val="FAA619"/>
                </a:solidFill>
                <a:uFill>
                  <a:solidFill>
                    <a:schemeClr val="accent5"/>
                  </a:solidFill>
                </a:uFill>
                <a:sym typeface="Helvetica"/>
              </a:rPr>
              <a:t>nicholas.j.jones1@navy.mil</a:t>
            </a:r>
          </a:p>
        </p:txBody>
      </p:sp>
      <p:sp>
        <p:nvSpPr>
          <p:cNvPr id="129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0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lusses to scale - orange.pdf" descr="plusses to scale - orange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350049"/>
            <a:ext cx="9144000" cy="1515534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Day 2"/>
          <p:cNvSpPr/>
          <p:nvPr/>
        </p:nvSpPr>
        <p:spPr>
          <a:xfrm>
            <a:off x="457076" y="2132311"/>
            <a:ext cx="1528841" cy="758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49808">
              <a:defRPr sz="3936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Day </a:t>
            </a:r>
            <a:r>
              <a:rPr lang="en-US" dirty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" name="Fundamentals of Human-Centered Design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38940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Fundamentals of Human-Centered Desig</a:t>
            </a:r>
            <a:r>
              <a:rPr lang="en-US" dirty="0"/>
              <a:t>n</a:t>
            </a:r>
            <a:endParaRPr dirty="0">
              <a:solidFill>
                <a:srgbClr val="0077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4375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What is design?">
            <a:extLst>
              <a:ext uri="{FF2B5EF4-FFF2-40B4-BE49-F238E27FC236}">
                <a16:creationId xmlns:a16="http://schemas.microsoft.com/office/drawing/2014/main" id="{5228B082-CA6C-6840-A7EE-F6F6557D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HCD Process Check-In </a:t>
            </a:r>
            <a:endParaRPr dirty="0"/>
          </a:p>
        </p:txBody>
      </p:sp>
      <p:sp>
        <p:nvSpPr>
          <p:cNvPr id="9" name="What is innovation?:">
            <a:extLst>
              <a:ext uri="{FF2B5EF4-FFF2-40B4-BE49-F238E27FC236}">
                <a16:creationId xmlns:a16="http://schemas.microsoft.com/office/drawing/2014/main" id="{DF09EEE1-29B3-8A49-9B69-F83B075BBA6A}"/>
              </a:ext>
            </a:extLst>
          </p:cNvPr>
          <p:cNvSpPr/>
          <p:nvPr/>
        </p:nvSpPr>
        <p:spPr>
          <a:xfrm>
            <a:off x="489200" y="670774"/>
            <a:ext cx="1639799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Evaluating Prototypes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210835AE-A053-F44A-9D8A-8559C1C8944C}"/>
              </a:ext>
            </a:extLst>
          </p:cNvPr>
          <p:cNvSpPr/>
          <p:nvPr/>
        </p:nvSpPr>
        <p:spPr>
          <a:xfrm>
            <a:off x="0" y="1371866"/>
            <a:ext cx="9157811" cy="5486134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4" name="HCD_Process_diagram.jpg" descr="HCD_Process_diagram.jpg">
            <a:extLst>
              <a:ext uri="{FF2B5EF4-FFF2-40B4-BE49-F238E27FC236}">
                <a16:creationId xmlns:a16="http://schemas.microsoft.com/office/drawing/2014/main" id="{F9E092CE-C27D-2B40-8263-7C40423F7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7" b="2048"/>
          <a:stretch/>
        </p:blipFill>
        <p:spPr>
          <a:xfrm>
            <a:off x="326571" y="1599572"/>
            <a:ext cx="8490858" cy="503072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E521CF2-B824-F848-9684-1C11EA88EFD9}"/>
              </a:ext>
            </a:extLst>
          </p:cNvPr>
          <p:cNvSpPr/>
          <p:nvPr/>
        </p:nvSpPr>
        <p:spPr>
          <a:xfrm rot="18900000">
            <a:off x="2660753" y="1171108"/>
            <a:ext cx="385186" cy="385186"/>
          </a:xfrm>
          <a:prstGeom prst="rtTriangle">
            <a:avLst/>
          </a:prstGeom>
          <a:solidFill>
            <a:srgbClr val="3030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89C303-B6F6-9549-96AC-BEA8443458B4}"/>
              </a:ext>
            </a:extLst>
          </p:cNvPr>
          <p:cNvSpPr/>
          <p:nvPr/>
        </p:nvSpPr>
        <p:spPr>
          <a:xfrm>
            <a:off x="2947141" y="3011230"/>
            <a:ext cx="421106" cy="421106"/>
          </a:xfrm>
          <a:prstGeom prst="ellipse">
            <a:avLst/>
          </a:prstGeom>
          <a:noFill/>
          <a:ln w="101600" cap="flat">
            <a:solidFill>
              <a:srgbClr val="FAA619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00815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0" name="Each person selects two ideas to move forward.…"/>
          <p:cNvSpPr>
            <a:spLocks noGrp="1"/>
          </p:cNvSpPr>
          <p:nvPr>
            <p:ph type="body" sz="half" idx="1"/>
          </p:nvPr>
        </p:nvSpPr>
        <p:spPr>
          <a:xfrm>
            <a:off x="2455099" y="1474075"/>
            <a:ext cx="6441301" cy="507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</a:rPr>
              <a:t>Develop a Testing Plan</a:t>
            </a:r>
            <a:br>
              <a:rPr lang="en-US" sz="1790" b="1" dirty="0">
                <a:solidFill>
                  <a:srgbClr val="0098A2"/>
                </a:solidFill>
              </a:rPr>
            </a:br>
            <a:r>
              <a:rPr lang="en-US" sz="1790" dirty="0"/>
              <a:t>Create a prototype someone else can interact with. </a:t>
            </a:r>
            <a:r>
              <a:rPr lang="en-US" sz="1790" dirty="0">
                <a:solidFill>
                  <a:srgbClr val="FAA619"/>
                </a:solidFill>
              </a:rPr>
              <a:t>Plan </a:t>
            </a:r>
            <a:r>
              <a:rPr lang="en-US" sz="1790" spc="-20" dirty="0">
                <a:solidFill>
                  <a:srgbClr val="FAA619"/>
                </a:solidFill>
              </a:rPr>
              <a:t>what you want them to try, how to explain the test to them, </a:t>
            </a:r>
            <a:r>
              <a:rPr lang="en-US" sz="1790" dirty="0">
                <a:solidFill>
                  <a:srgbClr val="FAA619"/>
                </a:solidFill>
              </a:rPr>
              <a:t>and any prompts you’ll have for them along the way. </a:t>
            </a:r>
            <a:br>
              <a:rPr lang="en-US" sz="1790" dirty="0">
                <a:solidFill>
                  <a:srgbClr val="FAA619"/>
                </a:solidFill>
              </a:rPr>
            </a:br>
            <a:endParaRPr sz="1790" dirty="0">
              <a:solidFill>
                <a:srgbClr val="FAA619"/>
              </a:solidFill>
            </a:endParaRP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  <a:sym typeface="Helvetica"/>
              </a:rPr>
              <a:t>Try it Out Yourselves</a:t>
            </a:r>
            <a:br>
              <a:rPr lang="en-US" sz="1790" b="1" dirty="0">
                <a:solidFill>
                  <a:srgbClr val="0098A2"/>
                </a:solidFill>
                <a:sym typeface="Helvetica"/>
              </a:rPr>
            </a:br>
            <a:r>
              <a:rPr lang="en-US" sz="1790" dirty="0">
                <a:solidFill>
                  <a:srgbClr val="CCCCCC"/>
                </a:solidFill>
                <a:sym typeface="Helvetica"/>
              </a:rPr>
              <a:t>Run through your test with your teammates and make any adjustments needed. </a:t>
            </a:r>
            <a:r>
              <a:rPr lang="en-US" sz="1790" dirty="0">
                <a:solidFill>
                  <a:srgbClr val="FAA619"/>
                </a:solidFill>
                <a:sym typeface="Helvetica"/>
              </a:rPr>
              <a:t>Have someone in your group facilitate the test just as they would for someone else.</a:t>
            </a:r>
            <a:br>
              <a:rPr lang="en-US" sz="1790" dirty="0">
                <a:solidFill>
                  <a:srgbClr val="FAA619"/>
                </a:solidFill>
              </a:rPr>
            </a:br>
            <a:endParaRPr sz="1790" dirty="0">
              <a:solidFill>
                <a:srgbClr val="FAA619"/>
              </a:solidFill>
            </a:endParaRP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  <a:sym typeface="Helvetica"/>
              </a:rPr>
              <a:t>Invite Someone to Test</a:t>
            </a:r>
            <a:br>
              <a:rPr lang="en-US" sz="1790" b="1" dirty="0">
                <a:solidFill>
                  <a:srgbClr val="0098A2"/>
                </a:solidFill>
                <a:sym typeface="Helvetica"/>
              </a:rPr>
            </a:br>
            <a:r>
              <a:rPr lang="en-US" sz="1790" dirty="0">
                <a:solidFill>
                  <a:srgbClr val="CCCCCC"/>
                </a:solidFill>
                <a:sym typeface="Helvetica"/>
              </a:rPr>
              <a:t>Invite someone from another group to try your prototype. Set up and run the test it without biasing them. </a:t>
            </a:r>
            <a:r>
              <a:rPr lang="en-US" sz="1790" dirty="0">
                <a:solidFill>
                  <a:srgbClr val="FAA619"/>
                </a:solidFill>
                <a:sym typeface="Helvetica"/>
              </a:rPr>
              <a:t>Ask them </a:t>
            </a:r>
            <a:r>
              <a:rPr lang="en-US" sz="1790" spc="-30" dirty="0">
                <a:solidFill>
                  <a:srgbClr val="FAA619"/>
                </a:solidFill>
                <a:sym typeface="Helvetica"/>
              </a:rPr>
              <a:t>to think out loud as they go. Watch their interaction closely.</a:t>
            </a:r>
            <a:endParaRPr sz="1790" spc="-30" dirty="0">
              <a:solidFill>
                <a:srgbClr val="FAA619"/>
              </a:solidFill>
            </a:endParaRPr>
          </a:p>
        </p:txBody>
      </p:sp>
      <p:sp>
        <p:nvSpPr>
          <p:cNvPr id="9" name="What is design?">
            <a:extLst>
              <a:ext uri="{FF2B5EF4-FFF2-40B4-BE49-F238E27FC236}">
                <a16:creationId xmlns:a16="http://schemas.microsoft.com/office/drawing/2014/main" id="{B5CBC8DA-A4EC-F341-9EC5-CA0B21E2FC19}"/>
              </a:ext>
            </a:extLst>
          </p:cNvPr>
          <p:cNvSpPr txBox="1">
            <a:spLocks/>
          </p:cNvSpPr>
          <p:nvPr/>
        </p:nvSpPr>
        <p:spPr>
          <a:xfrm>
            <a:off x="2455199" y="593375"/>
            <a:ext cx="6377102" cy="7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Testing Process</a:t>
            </a:r>
          </a:p>
        </p:txBody>
      </p:sp>
      <p:sp>
        <p:nvSpPr>
          <p:cNvPr id="8" name="What is innovation?:">
            <a:extLst>
              <a:ext uri="{FF2B5EF4-FFF2-40B4-BE49-F238E27FC236}">
                <a16:creationId xmlns:a16="http://schemas.microsoft.com/office/drawing/2014/main" id="{2E59795A-A3A3-A94F-BE27-0F79A8BE28C4}"/>
              </a:ext>
            </a:extLst>
          </p:cNvPr>
          <p:cNvSpPr/>
          <p:nvPr/>
        </p:nvSpPr>
        <p:spPr>
          <a:xfrm>
            <a:off x="489200" y="670774"/>
            <a:ext cx="1639799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Evaluating Prototypes</a:t>
            </a:r>
          </a:p>
        </p:txBody>
      </p:sp>
    </p:spTree>
    <p:extLst>
      <p:ext uri="{BB962C8B-B14F-4D97-AF65-F5344CB8AC3E}">
        <p14:creationId xmlns:p14="http://schemas.microsoft.com/office/powerpoint/2010/main" val="353004088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A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Break"/>
          <p:cNvSpPr>
            <a:spLocks noGrp="1"/>
          </p:cNvSpPr>
          <p:nvPr>
            <p:ph type="title"/>
          </p:nvPr>
        </p:nvSpPr>
        <p:spPr>
          <a:xfrm>
            <a:off x="334253" y="1814110"/>
            <a:ext cx="8447400" cy="2467801"/>
          </a:xfrm>
          <a:prstGeom prst="rect">
            <a:avLst/>
          </a:prstGeom>
        </p:spPr>
        <p:txBody>
          <a:bodyPr/>
          <a:lstStyle>
            <a:lvl1pPr algn="ctr" defTabSz="905255">
              <a:defRPr sz="1485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Break</a:t>
            </a:r>
          </a:p>
        </p:txBody>
      </p:sp>
      <p:sp>
        <p:nvSpPr>
          <p:cNvPr id="294" name="Line"/>
          <p:cNvSpPr/>
          <p:nvPr/>
        </p:nvSpPr>
        <p:spPr>
          <a:xfrm>
            <a:off x="981074" y="4382349"/>
            <a:ext cx="71820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5" name="plusses to scale - white - solid.pdf" descr="plusses to scale - white - solid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985"/>
            <a:ext cx="9144001" cy="813165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10 min."/>
          <p:cNvSpPr/>
          <p:nvPr/>
        </p:nvSpPr>
        <p:spPr>
          <a:xfrm>
            <a:off x="348300" y="4482789"/>
            <a:ext cx="8447400" cy="200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defRPr sz="9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4800" dirty="0"/>
              <a:t>1</a:t>
            </a:r>
            <a:r>
              <a:rPr lang="en-US" sz="4800" dirty="0"/>
              <a:t>5</a:t>
            </a:r>
            <a:r>
              <a:rPr sz="4800" dirty="0"/>
              <a:t> min.</a:t>
            </a:r>
          </a:p>
        </p:txBody>
      </p:sp>
    </p:spTree>
    <p:extLst>
      <p:ext uri="{BB962C8B-B14F-4D97-AF65-F5344CB8AC3E}">
        <p14:creationId xmlns:p14="http://schemas.microsoft.com/office/powerpoint/2010/main" val="20589926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Envisioning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025022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TEST</a:t>
            </a:r>
            <a:r>
              <a:rPr dirty="0"/>
              <a:t>:</a:t>
            </a:r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Constructive Critique</a:t>
            </a:r>
            <a:endParaRPr dirty="0"/>
          </a:p>
        </p:txBody>
      </p:sp>
      <p:pic>
        <p:nvPicPr>
          <p:cNvPr id="1818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99" b="10799"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sp>
        <p:nvSpPr>
          <p:cNvPr id="1819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820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590961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0" name="Shape 2270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FFFFFF"/>
                </a:solidFill>
              </a:rPr>
              <a:t>Design Critique</a:t>
            </a:r>
            <a:r>
              <a:rPr lang="en-US" sz="3600" b="1" dirty="0">
                <a:solidFill>
                  <a:srgbClr val="FFFFFF"/>
                </a:solidFill>
              </a:rPr>
              <a:t>:</a:t>
            </a:r>
            <a:br>
              <a:rPr lang="en-US" sz="3600" b="1" dirty="0">
                <a:solidFill>
                  <a:srgbClr val="FFFFFF"/>
                </a:solidFill>
              </a:rPr>
            </a:br>
            <a:r>
              <a:rPr lang="en-US" sz="3600" b="1" dirty="0">
                <a:solidFill>
                  <a:srgbClr val="FFFFFF"/>
                </a:solidFill>
              </a:rPr>
              <a:t>A Definition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2272" name="Shape 2272"/>
          <p:cNvSpPr>
            <a:spLocks noGrp="1"/>
          </p:cNvSpPr>
          <p:nvPr>
            <p:ph type="body" idx="1"/>
          </p:nvPr>
        </p:nvSpPr>
        <p:spPr>
          <a:xfrm>
            <a:off x="2455098" y="2060811"/>
            <a:ext cx="6377105" cy="4145063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defRPr>
                <a:solidFill>
                  <a:srgbClr val="000000"/>
                </a:solidFill>
              </a:defRPr>
            </a:pPr>
            <a:r>
              <a:rPr sz="2800" b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 Neue"/>
              </a:rPr>
              <a:t>A design critique is a way to discuss and evaluate a set of existing ideas and </a:t>
            </a:r>
            <a:r>
              <a:rPr sz="2800" b="1" i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 Neue"/>
              </a:rPr>
              <a:t>ways of doing</a:t>
            </a:r>
            <a:br>
              <a:rPr lang="en-US" sz="2800" b="1" i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 Neue"/>
              </a:rPr>
            </a:br>
            <a:r>
              <a:rPr sz="2800" b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 Neue"/>
              </a:rPr>
              <a:t>in order to identify what to change (or not) in the future.</a:t>
            </a:r>
            <a:br>
              <a:rPr lang="en-US" sz="28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</a:br>
            <a:br>
              <a:rPr lang="en-US" sz="28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</a:br>
            <a:r>
              <a:rPr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Design </a:t>
            </a:r>
            <a:r>
              <a:rPr lang="en-US"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c</a:t>
            </a:r>
            <a:r>
              <a:rPr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ritiques sh</a:t>
            </a:r>
            <a:r>
              <a:rPr lang="en-US"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o</a:t>
            </a:r>
            <a:r>
              <a:rPr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uld be</a:t>
            </a:r>
            <a:br>
              <a:rPr lang="en-US" sz="28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</a:br>
            <a:r>
              <a:rPr sz="2800" i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constructive and productive. </a:t>
            </a:r>
          </a:p>
        </p:txBody>
      </p:sp>
    </p:spTree>
    <p:extLst>
      <p:ext uri="{BB962C8B-B14F-4D97-AF65-F5344CB8AC3E}">
        <p14:creationId xmlns:p14="http://schemas.microsoft.com/office/powerpoint/2010/main" val="422726917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0" name="Shape 2270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Quality of Critique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2272" name="Shape 2272"/>
          <p:cNvSpPr>
            <a:spLocks noGrp="1"/>
          </p:cNvSpPr>
          <p:nvPr>
            <p:ph type="body" idx="1"/>
          </p:nvPr>
        </p:nvSpPr>
        <p:spPr>
          <a:xfrm>
            <a:off x="2455098" y="2060811"/>
            <a:ext cx="6377105" cy="4145063"/>
          </a:xfrm>
          <a:prstGeom prst="rect">
            <a:avLst/>
          </a:prstGeom>
        </p:spPr>
        <p:txBody>
          <a:bodyPr>
            <a:noAutofit/>
          </a:bodyPr>
          <a:lstStyle/>
          <a:p>
            <a:br>
              <a:rPr lang="en-US" sz="1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800" b="1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con·struc·tive</a:t>
            </a:r>
            <a:r>
              <a:rPr lang="en-US" sz="28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solidFill>
                  <a:srgbClr val="FAA61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adjective </a:t>
            </a:r>
          </a:p>
          <a:p>
            <a:pPr marL="457200" indent="-457200">
              <a:buClr>
                <a:srgbClr val="0098A2"/>
              </a:buClr>
              <a:buAutoNum type="arabicPeriod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or relating to construction or creation</a:t>
            </a:r>
          </a:p>
          <a:p>
            <a:pPr marL="457200" indent="-457200">
              <a:buClr>
                <a:srgbClr val="0098A2"/>
              </a:buClr>
              <a:buAutoNum type="arabicPeriod"/>
            </a:pPr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promoting improvement or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64292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image63.png"/>
          <p:cNvPicPr/>
          <p:nvPr/>
        </p:nvPicPr>
        <p:blipFill>
          <a:blip r:embed="rId3"/>
          <a:srcRect l="4033" r="6429"/>
          <a:stretch>
            <a:fillRect/>
          </a:stretch>
        </p:blipFill>
        <p:spPr>
          <a:xfrm>
            <a:off x="-2" y="0"/>
            <a:ext cx="9144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5" name="Shape 2275"/>
          <p:cNvSpPr>
            <a:spLocks noGrp="1"/>
          </p:cNvSpPr>
          <p:nvPr>
            <p:ph type="title"/>
          </p:nvPr>
        </p:nvSpPr>
        <p:spPr>
          <a:xfrm>
            <a:off x="2455198" y="620553"/>
            <a:ext cx="5643904" cy="43893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defRPr sz="24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Through [critique] we are able to change future possibilities by how we (re-) interpret the past, and therefore re-think that which we have taken for granted as fixed and immutable.</a:t>
            </a:r>
          </a:p>
        </p:txBody>
      </p:sp>
      <p:sp>
        <p:nvSpPr>
          <p:cNvPr id="2276" name="Shape 2276"/>
          <p:cNvSpPr/>
          <p:nvPr/>
        </p:nvSpPr>
        <p:spPr>
          <a:xfrm flipH="1">
            <a:off x="2264848" y="788171"/>
            <a:ext cx="2" cy="5417708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8" name="Shape 2278"/>
          <p:cNvSpPr/>
          <p:nvPr/>
        </p:nvSpPr>
        <p:spPr>
          <a:xfrm>
            <a:off x="2788431" y="5507354"/>
            <a:ext cx="5936171" cy="8178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1" tIns="91421" rIns="91421" bIns="91421" numCol="1" anchor="b">
            <a:normAutofit/>
          </a:bodyPr>
          <a:lstStyle/>
          <a:p>
            <a:pPr lvl="3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100" b="1" dirty="0">
                <a:solidFill>
                  <a:srgbClr val="FFFFFF"/>
                </a:solidFill>
              </a:rPr>
              <a:t>Clive </a:t>
            </a:r>
            <a:r>
              <a:rPr sz="2100" b="1" dirty="0" err="1">
                <a:solidFill>
                  <a:srgbClr val="FFFFFF"/>
                </a:solidFill>
              </a:rPr>
              <a:t>Dilnot</a:t>
            </a:r>
            <a:endParaRPr sz="2100" b="1" dirty="0">
              <a:solidFill>
                <a:srgbClr val="FFFFFF"/>
              </a:solidFill>
            </a:endParaRPr>
          </a:p>
          <a:p>
            <a:pPr lvl="0">
              <a:lnSpc>
                <a:spcPct val="90000"/>
              </a:lnSpc>
              <a:defRPr sz="1800">
                <a:solidFill>
                  <a:srgbClr val="000000"/>
                </a:solidFill>
              </a:defRPr>
            </a:pPr>
            <a:r>
              <a:rPr sz="2100" dirty="0">
                <a:solidFill>
                  <a:srgbClr val="FFFFFF"/>
                </a:solidFill>
              </a:rPr>
              <a:t>Professor of Design Studies</a:t>
            </a:r>
          </a:p>
        </p:txBody>
      </p:sp>
      <p:sp>
        <p:nvSpPr>
          <p:cNvPr id="2280" name="Shape 2280"/>
          <p:cNvSpPr/>
          <p:nvPr/>
        </p:nvSpPr>
        <p:spPr>
          <a:xfrm>
            <a:off x="489200" y="469351"/>
            <a:ext cx="1639799" cy="1351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sz="7700"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7700" b="1">
                <a:solidFill>
                  <a:srgbClr val="FAA61A"/>
                </a:solidFill>
              </a:rPr>
              <a:t>“</a:t>
            </a:r>
          </a:p>
        </p:txBody>
      </p:sp>
      <p:sp>
        <p:nvSpPr>
          <p:cNvPr id="2281" name="Shape 2281"/>
          <p:cNvSpPr/>
          <p:nvPr/>
        </p:nvSpPr>
        <p:spPr>
          <a:xfrm>
            <a:off x="489200" y="5682503"/>
            <a:ext cx="1639799" cy="6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 anchor="b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1" name="—">
            <a:extLst>
              <a:ext uri="{FF2B5EF4-FFF2-40B4-BE49-F238E27FC236}">
                <a16:creationId xmlns:a16="http://schemas.microsoft.com/office/drawing/2014/main" id="{EE2C236E-D0B7-CD47-BD2E-A069B81B63A3}"/>
              </a:ext>
            </a:extLst>
          </p:cNvPr>
          <p:cNvSpPr/>
          <p:nvPr/>
        </p:nvSpPr>
        <p:spPr>
          <a:xfrm>
            <a:off x="2505660" y="5232911"/>
            <a:ext cx="2062202" cy="8178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 numCol="1" anchor="b">
            <a:normAutofit/>
          </a:bodyPr>
          <a:lstStyle/>
          <a:p>
            <a:pPr lvl="3">
              <a:defRPr sz="21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–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760176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0" name="Shape 2270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Tell Us About…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6" name="Shape 1758">
            <a:extLst>
              <a:ext uri="{FF2B5EF4-FFF2-40B4-BE49-F238E27FC236}">
                <a16:creationId xmlns:a16="http://schemas.microsoft.com/office/drawing/2014/main" id="{A50CB3F7-E0ED-5A40-AF4A-19FA7F575BE2}"/>
              </a:ext>
            </a:extLst>
          </p:cNvPr>
          <p:cNvSpPr txBox="1"/>
          <p:nvPr/>
        </p:nvSpPr>
        <p:spPr>
          <a:xfrm>
            <a:off x="2455195" y="2827415"/>
            <a:ext cx="6471230" cy="178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lnSpc>
                <a:spcPts val="6200"/>
              </a:lnSpc>
              <a:defRPr sz="6000" b="1" spc="-1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r>
              <a:rPr lang="en-US" spc="0" dirty="0">
                <a:solidFill>
                  <a:srgbClr val="FAA619"/>
                </a:solidFill>
                <a:latin typeface="Helvetica" pitchFamily="2" charset="0"/>
              </a:rPr>
              <a:t>Your experience with critique</a:t>
            </a:r>
            <a:endParaRPr spc="0" dirty="0">
              <a:solidFill>
                <a:srgbClr val="FAA61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359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0" name="Shape 2270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Tell Us About…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6" name="Shape 1758">
            <a:extLst>
              <a:ext uri="{FF2B5EF4-FFF2-40B4-BE49-F238E27FC236}">
                <a16:creationId xmlns:a16="http://schemas.microsoft.com/office/drawing/2014/main" id="{A50CB3F7-E0ED-5A40-AF4A-19FA7F575BE2}"/>
              </a:ext>
            </a:extLst>
          </p:cNvPr>
          <p:cNvSpPr txBox="1"/>
          <p:nvPr/>
        </p:nvSpPr>
        <p:spPr>
          <a:xfrm>
            <a:off x="2455195" y="2827415"/>
            <a:ext cx="6471230" cy="178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lnSpc>
                <a:spcPts val="6200"/>
              </a:lnSpc>
              <a:defRPr sz="6000" b="1" spc="-1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r>
              <a:rPr lang="en-US" spc="0" dirty="0">
                <a:solidFill>
                  <a:srgbClr val="FAA619"/>
                </a:solidFill>
                <a:latin typeface="Helvetica" pitchFamily="2" charset="0"/>
              </a:rPr>
              <a:t>How you got</a:t>
            </a:r>
            <a:br>
              <a:rPr lang="en-US" spc="0" dirty="0">
                <a:solidFill>
                  <a:srgbClr val="FAA619"/>
                </a:solidFill>
                <a:latin typeface="Helvetica" pitchFamily="2" charset="0"/>
              </a:rPr>
            </a:br>
            <a:r>
              <a:rPr lang="en-US" spc="0" dirty="0">
                <a:solidFill>
                  <a:srgbClr val="FAA619"/>
                </a:solidFill>
                <a:latin typeface="Helvetica" pitchFamily="2" charset="0"/>
              </a:rPr>
              <a:t>here today</a:t>
            </a:r>
            <a:endParaRPr spc="0" dirty="0">
              <a:solidFill>
                <a:srgbClr val="FAA61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572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95" name="Shape 2295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2" name="Shape 2289">
            <a:extLst>
              <a:ext uri="{FF2B5EF4-FFF2-40B4-BE49-F238E27FC236}">
                <a16:creationId xmlns:a16="http://schemas.microsoft.com/office/drawing/2014/main" id="{35F2A952-697E-EC40-AC7A-78B72483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Many Hats of Feedback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13" name="Shape 2291">
            <a:extLst>
              <a:ext uri="{FF2B5EF4-FFF2-40B4-BE49-F238E27FC236}">
                <a16:creationId xmlns:a16="http://schemas.microsoft.com/office/drawing/2014/main" id="{052B2673-3702-7A4B-A228-67F278FDD8FF}"/>
              </a:ext>
            </a:extLst>
          </p:cNvPr>
          <p:cNvSpPr txBox="1">
            <a:spLocks/>
          </p:cNvSpPr>
          <p:nvPr/>
        </p:nvSpPr>
        <p:spPr>
          <a:xfrm>
            <a:off x="2455099" y="1466503"/>
            <a:ext cx="5643904" cy="481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dirty="0">
                <a:solidFill>
                  <a:srgbClr val="CCEAEC"/>
                </a:solidFill>
                <a:sym typeface="Helvetica"/>
              </a:rPr>
              <a:t>Write down how you made your way here this morning, and why you chose your approach to getting here.</a:t>
            </a:r>
          </a:p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chemeClr val="tx1"/>
                </a:solidFill>
                <a:sym typeface="Helvetica"/>
              </a:rPr>
              <a:t>Find a partner and explain it to them.</a:t>
            </a:r>
          </a:p>
          <a:p>
            <a:pPr marL="59690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rgbClr val="CCEAEC"/>
                </a:solidFill>
                <a:sym typeface="Helvetica"/>
              </a:rPr>
              <a:t>You can describe a process or mode of transportation. Keep it brief but descriptive. Make sure you provide your rationale.</a:t>
            </a:r>
          </a:p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chemeClr val="tx1"/>
                </a:solidFill>
                <a:sym typeface="Helvetica"/>
              </a:rPr>
              <a:t>Take turns sharing your travel descriptions and providing critique wearing one of the various “hats of feedback” provided.</a:t>
            </a:r>
            <a:endParaRPr lang="en-US" sz="2200" b="1" dirty="0">
              <a:solidFill>
                <a:schemeClr val="tx1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329915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verview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701300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Regroup: </a:t>
            </a:r>
            <a:endParaRPr dirty="0"/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Reconnect + Review</a:t>
            </a:r>
            <a:endParaRPr dirty="0"/>
          </a:p>
        </p:txBody>
      </p:sp>
      <p:sp>
        <p:nvSpPr>
          <p:cNvPr id="169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0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366239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Shape 2288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89" name="Shape 2289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 dirty="0">
                <a:solidFill>
                  <a:srgbClr val="FFFFFF"/>
                </a:solidFill>
              </a:rPr>
              <a:t>Types of Feedback</a:t>
            </a:r>
          </a:p>
        </p:txBody>
      </p:sp>
      <p:sp>
        <p:nvSpPr>
          <p:cNvPr id="2290" name="Shape 2290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2291" name="Shape 2291"/>
          <p:cNvSpPr>
            <a:spLocks noGrp="1"/>
          </p:cNvSpPr>
          <p:nvPr>
            <p:ph type="body" idx="1"/>
          </p:nvPr>
        </p:nvSpPr>
        <p:spPr>
          <a:xfrm>
            <a:off x="2455098" y="1466503"/>
            <a:ext cx="6377105" cy="4813806"/>
          </a:xfrm>
          <a:prstGeom prst="rect">
            <a:avLst/>
          </a:prstGeom>
        </p:spPr>
        <p:txBody>
          <a:bodyPr/>
          <a:lstStyle/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Positive, Negative, Neutral </a:t>
            </a:r>
            <a:b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</a:br>
            <a:r>
              <a:rPr sz="2200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(Often absolutes)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Additive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Reductive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Contextual or Systemic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Alternative Frame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Facilitating Dialogue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Action and Making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FFA900"/>
                </a:solidFill>
                <a:latin typeface="+mn-lt"/>
                <a:ea typeface="+mn-ea"/>
                <a:cs typeface="+mn-cs"/>
                <a:sym typeface="Helvetica Neue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51749351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95" name="Shape 2295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2" name="Shape 2289">
            <a:extLst>
              <a:ext uri="{FF2B5EF4-FFF2-40B4-BE49-F238E27FC236}">
                <a16:creationId xmlns:a16="http://schemas.microsoft.com/office/drawing/2014/main" id="{35F2A952-697E-EC40-AC7A-78B72483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Modes</a:t>
            </a:r>
            <a:r>
              <a:rPr sz="3600" b="1" dirty="0">
                <a:solidFill>
                  <a:srgbClr val="FFFFFF"/>
                </a:solidFill>
              </a:rPr>
              <a:t> of Feedback</a:t>
            </a:r>
          </a:p>
        </p:txBody>
      </p:sp>
      <p:sp>
        <p:nvSpPr>
          <p:cNvPr id="13" name="Shape 2291">
            <a:extLst>
              <a:ext uri="{FF2B5EF4-FFF2-40B4-BE49-F238E27FC236}">
                <a16:creationId xmlns:a16="http://schemas.microsoft.com/office/drawing/2014/main" id="{052B2673-3702-7A4B-A228-67F278FDD8FF}"/>
              </a:ext>
            </a:extLst>
          </p:cNvPr>
          <p:cNvSpPr txBox="1">
            <a:spLocks/>
          </p:cNvSpPr>
          <p:nvPr/>
        </p:nvSpPr>
        <p:spPr>
          <a:xfrm>
            <a:off x="2455098" y="1466503"/>
            <a:ext cx="6377105" cy="481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Impromptu Exchange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Facilitated Presentation </a:t>
            </a:r>
            <a:br>
              <a:rPr lang="en-US" sz="2200" b="1" dirty="0">
                <a:solidFill>
                  <a:srgbClr val="CCCCCC"/>
                </a:solidFill>
                <a:sym typeface="Helvetica Neue"/>
              </a:rPr>
            </a:br>
            <a:r>
              <a:rPr lang="en-US" sz="2200" dirty="0">
                <a:solidFill>
                  <a:srgbClr val="CCCCCC"/>
                </a:solidFill>
                <a:sym typeface="Helvetica Neue"/>
              </a:rPr>
              <a:t>(Numerous mediums possible - </a:t>
            </a:r>
            <a:br>
              <a:rPr lang="en-US" sz="2200" dirty="0">
                <a:solidFill>
                  <a:srgbClr val="CCCCCC"/>
                </a:solidFill>
                <a:sym typeface="Helvetica Neue"/>
              </a:rPr>
            </a:br>
            <a:r>
              <a:rPr lang="en-US" sz="2200" dirty="0">
                <a:solidFill>
                  <a:srgbClr val="CCCCCC"/>
                </a:solidFill>
                <a:sym typeface="Helvetica Neue"/>
              </a:rPr>
              <a:t>slides, script, performance, etc.)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Public Forum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Co-design Working Session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Participatory Design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CCCCCC"/>
                </a:solidFill>
                <a:sym typeface="Helvetica Neue"/>
              </a:rPr>
              <a:t>Retrospectives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lang="en-US" sz="2200" b="1" dirty="0">
                <a:solidFill>
                  <a:srgbClr val="FAA619"/>
                </a:solidFill>
                <a:sym typeface="Helvetica Neue"/>
              </a:rPr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18419252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Shifting Practice</a:t>
            </a: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F3DF16AD-D606-EC4D-91A3-9FCD209EA5C4}"/>
              </a:ext>
            </a:extLst>
          </p:cNvPr>
          <p:cNvSpPr txBox="1">
            <a:spLocks/>
          </p:cNvSpPr>
          <p:nvPr/>
        </p:nvSpPr>
        <p:spPr>
          <a:xfrm>
            <a:off x="2459737" y="1568448"/>
            <a:ext cx="2220922" cy="141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defRPr>
            </a:lvl1pPr>
            <a:lvl2pPr marL="4572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hangingPunct="1">
              <a:lnSpc>
                <a:spcPts val="3400"/>
              </a:lnSpc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</a:p>
          <a:p>
            <a:pPr algn="r" hangingPunct="1">
              <a:lnSpc>
                <a:spcPts val="3400"/>
              </a:lnSpc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Absolutes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Tearing down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Anonymous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Asynchronous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Clinical, prudent</a:t>
            </a:r>
            <a:b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 set in stone</a:t>
            </a:r>
          </a:p>
          <a:p>
            <a:pPr algn="r" hangingPunct="1">
              <a:lnSpc>
                <a:spcPts val="3400"/>
              </a:lnSpc>
            </a:pPr>
            <a:endParaRPr lang="en-US" sz="24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27E9F7B-2512-A049-ADE9-867DE9E745F2}"/>
              </a:ext>
            </a:extLst>
          </p:cNvPr>
          <p:cNvSpPr txBox="1">
            <a:spLocks/>
          </p:cNvSpPr>
          <p:nvPr/>
        </p:nvSpPr>
        <p:spPr>
          <a:xfrm>
            <a:off x="5217275" y="1568448"/>
            <a:ext cx="3666803" cy="1418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None/>
              <a:defRPr sz="1800" b="0" i="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sz="2400" dirty="0">
              <a:solidFill>
                <a:srgbClr val="FAA619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ts val="3400"/>
              </a:lnSpc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Subject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Nuance and depth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Contributing to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Identifiable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Coordinated/simultaneous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Optimistic, provocative</a:t>
            </a:r>
            <a:b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&amp; always in beta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097BA641-9869-EA47-B06C-679CA39CF2A8}"/>
              </a:ext>
            </a:extLst>
          </p:cNvPr>
          <p:cNvSpPr/>
          <p:nvPr/>
        </p:nvSpPr>
        <p:spPr>
          <a:xfrm>
            <a:off x="4922334" y="2282848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0251D1C-171E-B742-A94A-EEAD65A7F16F}"/>
              </a:ext>
            </a:extLst>
          </p:cNvPr>
          <p:cNvSpPr/>
          <p:nvPr/>
        </p:nvSpPr>
        <p:spPr>
          <a:xfrm>
            <a:off x="4922334" y="2865367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8F5DF13-CD5D-434F-87C8-4B38F85C5FA3}"/>
              </a:ext>
            </a:extLst>
          </p:cNvPr>
          <p:cNvSpPr/>
          <p:nvPr/>
        </p:nvSpPr>
        <p:spPr>
          <a:xfrm>
            <a:off x="4922334" y="5195448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4B2A288-DA3F-E648-BB9B-E031B1EE49A1}"/>
              </a:ext>
            </a:extLst>
          </p:cNvPr>
          <p:cNvSpPr/>
          <p:nvPr/>
        </p:nvSpPr>
        <p:spPr>
          <a:xfrm>
            <a:off x="4922334" y="4030405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D0ED14A3-7BCE-3F47-BBDB-B4150BEF0BC1}"/>
              </a:ext>
            </a:extLst>
          </p:cNvPr>
          <p:cNvSpPr/>
          <p:nvPr/>
        </p:nvSpPr>
        <p:spPr>
          <a:xfrm>
            <a:off x="4922334" y="3447886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303AFBB4-1B3E-E148-B57E-F1FE415A26FE}"/>
              </a:ext>
            </a:extLst>
          </p:cNvPr>
          <p:cNvSpPr/>
          <p:nvPr/>
        </p:nvSpPr>
        <p:spPr>
          <a:xfrm>
            <a:off x="4922334" y="4612924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850D65-6F5A-1D4D-AD66-DAF7AC11E87E}"/>
              </a:ext>
            </a:extLst>
          </p:cNvPr>
          <p:cNvCxnSpPr>
            <a:cxnSpLocks/>
          </p:cNvCxnSpPr>
          <p:nvPr/>
        </p:nvCxnSpPr>
        <p:spPr>
          <a:xfrm>
            <a:off x="3738282" y="2013097"/>
            <a:ext cx="955824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6D83F7-C537-7D47-A65A-CB7BAEC86963}"/>
              </a:ext>
            </a:extLst>
          </p:cNvPr>
          <p:cNvCxnSpPr>
            <a:cxnSpLocks/>
          </p:cNvCxnSpPr>
          <p:nvPr/>
        </p:nvCxnSpPr>
        <p:spPr>
          <a:xfrm>
            <a:off x="5204011" y="2013097"/>
            <a:ext cx="955824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705767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600" b="1">
                <a:solidFill>
                  <a:srgbClr val="FFFFFF"/>
                </a:solidFill>
              </a:rPr>
              <a:t>Shifting Practice</a:t>
            </a: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850D65-6F5A-1D4D-AD66-DAF7AC11E87E}"/>
              </a:ext>
            </a:extLst>
          </p:cNvPr>
          <p:cNvCxnSpPr>
            <a:cxnSpLocks/>
          </p:cNvCxnSpPr>
          <p:nvPr/>
        </p:nvCxnSpPr>
        <p:spPr>
          <a:xfrm>
            <a:off x="4061010" y="2013097"/>
            <a:ext cx="955824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6D83F7-C537-7D47-A65A-CB7BAEC86963}"/>
              </a:ext>
            </a:extLst>
          </p:cNvPr>
          <p:cNvCxnSpPr>
            <a:cxnSpLocks/>
          </p:cNvCxnSpPr>
          <p:nvPr/>
        </p:nvCxnSpPr>
        <p:spPr>
          <a:xfrm>
            <a:off x="5526739" y="2013097"/>
            <a:ext cx="955824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C279A7B0-1EF1-A847-BAA5-E996BEC1B797}"/>
              </a:ext>
            </a:extLst>
          </p:cNvPr>
          <p:cNvSpPr txBox="1">
            <a:spLocks/>
          </p:cNvSpPr>
          <p:nvPr/>
        </p:nvSpPr>
        <p:spPr>
          <a:xfrm>
            <a:off x="2459737" y="1568448"/>
            <a:ext cx="2580980" cy="1418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" charset="0"/>
                <a:ea typeface="Helvetica Neue" charset="0"/>
                <a:cs typeface="Helvetica Neue" charset="0"/>
                <a:sym typeface="Arial"/>
              </a:defRPr>
            </a:lvl1pPr>
            <a:lvl2pPr marL="4572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7432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2004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657600" marR="0" indent="0" algn="ctr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hangingPunct="1">
              <a:lnSpc>
                <a:spcPts val="3400"/>
              </a:lnSpc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</a:p>
          <a:p>
            <a:pPr algn="r" hangingPunct="1">
              <a:lnSpc>
                <a:spcPts val="3400"/>
              </a:lnSpc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Features</a:t>
            </a:r>
          </a:p>
          <a:p>
            <a:pPr algn="r" hangingPunct="1">
              <a:lnSpc>
                <a:spcPts val="3400"/>
              </a:lnSpc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One directional (one-and-done)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Hierarchical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the physical</a:t>
            </a:r>
          </a:p>
          <a:p>
            <a:pPr algn="r" hangingPunct="1"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Via technology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6C84B3A3-02AA-CC43-A197-1B23254EB226}"/>
              </a:ext>
            </a:extLst>
          </p:cNvPr>
          <p:cNvSpPr txBox="1">
            <a:spLocks/>
          </p:cNvSpPr>
          <p:nvPr/>
        </p:nvSpPr>
        <p:spPr>
          <a:xfrm>
            <a:off x="5565006" y="1568448"/>
            <a:ext cx="3666803" cy="14187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70C0"/>
              </a:buClr>
              <a:buFont typeface="Arial" panose="020B0604020202020204" pitchFamily="34" charset="0"/>
              <a:buNone/>
              <a:defRPr sz="1800" b="0" i="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20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8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rgbClr val="0070C0"/>
              </a:buClr>
              <a:buFont typeface="Arial" panose="020B0604020202020204" pitchFamily="34" charset="0"/>
              <a:buNone/>
              <a:defRPr sz="1600" kern="1200" spc="0" baseline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sz="2400" dirty="0">
              <a:solidFill>
                <a:srgbClr val="FAA619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ts val="3400"/>
              </a:lnSpc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 and experience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Collaborative dialogue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                                     Giving and receiving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the intangible</a:t>
            </a:r>
          </a:p>
          <a:p>
            <a:pPr>
              <a:lnSpc>
                <a:spcPts val="34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bg2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Via personal interaction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70D2277-EA89-5540-889B-28E7E2D25C1D}"/>
              </a:ext>
            </a:extLst>
          </p:cNvPr>
          <p:cNvSpPr/>
          <p:nvPr/>
        </p:nvSpPr>
        <p:spPr>
          <a:xfrm>
            <a:off x="5270065" y="2282848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8594161-F086-3642-9BE3-B08B34F4143C}"/>
              </a:ext>
            </a:extLst>
          </p:cNvPr>
          <p:cNvSpPr/>
          <p:nvPr/>
        </p:nvSpPr>
        <p:spPr>
          <a:xfrm>
            <a:off x="5270065" y="2865367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DA3972C-8616-AB45-857B-C48BE1563A3A}"/>
              </a:ext>
            </a:extLst>
          </p:cNvPr>
          <p:cNvSpPr/>
          <p:nvPr/>
        </p:nvSpPr>
        <p:spPr>
          <a:xfrm>
            <a:off x="5270065" y="5028021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D291BF7-4AF1-F345-827F-7F0510D9207E}"/>
              </a:ext>
            </a:extLst>
          </p:cNvPr>
          <p:cNvSpPr/>
          <p:nvPr/>
        </p:nvSpPr>
        <p:spPr>
          <a:xfrm>
            <a:off x="5270065" y="3862978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5B1FB3F-4BC1-3A4E-8330-1E1E0ADAAEBA}"/>
              </a:ext>
            </a:extLst>
          </p:cNvPr>
          <p:cNvSpPr/>
          <p:nvPr/>
        </p:nvSpPr>
        <p:spPr>
          <a:xfrm>
            <a:off x="5270065" y="4445497"/>
            <a:ext cx="65593" cy="129365"/>
          </a:xfrm>
          <a:custGeom>
            <a:avLst/>
            <a:gdLst>
              <a:gd name="connsiteX0" fmla="*/ 3175 w 114300"/>
              <a:gd name="connsiteY0" fmla="*/ 225425 h 225425"/>
              <a:gd name="connsiteX1" fmla="*/ 114300 w 114300"/>
              <a:gd name="connsiteY1" fmla="*/ 114300 h 225425"/>
              <a:gd name="connsiteX2" fmla="*/ 0 w 114300"/>
              <a:gd name="connsiteY2" fmla="*/ 0 h 22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225425">
                <a:moveTo>
                  <a:pt x="3175" y="225425"/>
                </a:moveTo>
                <a:lnTo>
                  <a:pt x="114300" y="114300"/>
                </a:lnTo>
                <a:lnTo>
                  <a:pt x="0" y="0"/>
                </a:lnTo>
              </a:path>
            </a:pathLst>
          </a:custGeom>
          <a:noFill/>
          <a:ln w="38100" cap="rnd">
            <a:solidFill>
              <a:srgbClr val="0098A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226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Shape 2269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70" name="Shape 2270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Tell Us About…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71" name="Shape 2271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8" name="Shape 1758">
            <a:extLst>
              <a:ext uri="{FF2B5EF4-FFF2-40B4-BE49-F238E27FC236}">
                <a16:creationId xmlns:a16="http://schemas.microsoft.com/office/drawing/2014/main" id="{2EF926B4-BFF7-214B-8922-76626A8BA374}"/>
              </a:ext>
            </a:extLst>
          </p:cNvPr>
          <p:cNvSpPr txBox="1"/>
          <p:nvPr/>
        </p:nvSpPr>
        <p:spPr>
          <a:xfrm>
            <a:off x="2455195" y="2321392"/>
            <a:ext cx="6471230" cy="2583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lnSpc>
                <a:spcPts val="6200"/>
              </a:lnSpc>
              <a:defRPr sz="6000" b="1" spc="-100">
                <a:solidFill>
                  <a:srgbClr val="FFFFFF"/>
                </a:solidFill>
                <a:latin typeface="Chivo Black"/>
                <a:ea typeface="Chivo Black"/>
                <a:cs typeface="Chivo Black"/>
                <a:sym typeface="Chivo Black"/>
              </a:defRPr>
            </a:lvl1pPr>
          </a:lstStyle>
          <a:p>
            <a:r>
              <a:rPr lang="en-US" spc="0" dirty="0">
                <a:solidFill>
                  <a:srgbClr val="FAA619"/>
                </a:solidFill>
                <a:latin typeface="Helvetica" pitchFamily="2" charset="0"/>
              </a:rPr>
              <a:t>What you brought with</a:t>
            </a:r>
            <a:br>
              <a:rPr lang="en-US" spc="0" dirty="0">
                <a:solidFill>
                  <a:srgbClr val="FAA619"/>
                </a:solidFill>
                <a:latin typeface="Helvetica" pitchFamily="2" charset="0"/>
              </a:rPr>
            </a:br>
            <a:r>
              <a:rPr lang="en-US" spc="0" dirty="0">
                <a:solidFill>
                  <a:srgbClr val="FAA619"/>
                </a:solidFill>
                <a:latin typeface="Helvetica" pitchFamily="2" charset="0"/>
              </a:rPr>
              <a:t>you here today</a:t>
            </a:r>
            <a:endParaRPr spc="0" dirty="0">
              <a:solidFill>
                <a:srgbClr val="FAA61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093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Shape 2293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95" name="Shape 2295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2" name="Shape 2289">
            <a:extLst>
              <a:ext uri="{FF2B5EF4-FFF2-40B4-BE49-F238E27FC236}">
                <a16:creationId xmlns:a16="http://schemas.microsoft.com/office/drawing/2014/main" id="{35F2A952-697E-EC40-AC7A-78B72483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More Fruitful Feedback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13" name="Shape 2291">
            <a:extLst>
              <a:ext uri="{FF2B5EF4-FFF2-40B4-BE49-F238E27FC236}">
                <a16:creationId xmlns:a16="http://schemas.microsoft.com/office/drawing/2014/main" id="{052B2673-3702-7A4B-A228-67F278FDD8FF}"/>
              </a:ext>
            </a:extLst>
          </p:cNvPr>
          <p:cNvSpPr txBox="1">
            <a:spLocks/>
          </p:cNvSpPr>
          <p:nvPr/>
        </p:nvSpPr>
        <p:spPr>
          <a:xfrm>
            <a:off x="2455099" y="1466503"/>
            <a:ext cx="5643904" cy="481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ln>
                  <a:noFill/>
                </a:ln>
                <a:solidFill>
                  <a:srgbClr val="ADADAD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dirty="0">
                <a:solidFill>
                  <a:srgbClr val="CCEAEC"/>
                </a:solidFill>
                <a:sym typeface="Helvetica"/>
              </a:rPr>
              <a:t>Take stock of what you brought with you to class today, and why you chose these items to bring with you.</a:t>
            </a:r>
          </a:p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chemeClr val="tx1"/>
                </a:solidFill>
                <a:sym typeface="Helvetica"/>
              </a:rPr>
              <a:t>Find a partner and explain it to them.</a:t>
            </a:r>
          </a:p>
          <a:p>
            <a:pPr marL="59690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rgbClr val="CCEAEC"/>
                </a:solidFill>
                <a:sym typeface="Helvetica"/>
              </a:rPr>
              <a:t>Talk about your accessories, electronics, clothing, etc... Keep it brief but descriptive. Be sure to provide your rationale.</a:t>
            </a:r>
          </a:p>
          <a:p>
            <a:pPr marL="596900" lvl="0" indent="-457200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+mj-lt"/>
              <a:buAutoNum type="arabicPeriod"/>
              <a:defRPr>
                <a:solidFill>
                  <a:srgbClr val="000000"/>
                </a:solidFill>
              </a:defRPr>
            </a:pPr>
            <a:r>
              <a:rPr lang="en-US" sz="2000" b="1" spc="-100" dirty="0">
                <a:solidFill>
                  <a:schemeClr val="tx1"/>
                </a:solidFill>
                <a:sym typeface="Helvetica"/>
              </a:rPr>
              <a:t>Take turns sharing your descriptions and offering </a:t>
            </a:r>
            <a:r>
              <a:rPr lang="en-US" sz="2000" b="1" i="1" spc="-100" dirty="0">
                <a:solidFill>
                  <a:schemeClr val="tx1"/>
                </a:solidFill>
                <a:sym typeface="Helvetica"/>
              </a:rPr>
              <a:t>constructive critique</a:t>
            </a:r>
            <a:r>
              <a:rPr lang="en-US" sz="2000" b="1" spc="-100" dirty="0">
                <a:solidFill>
                  <a:schemeClr val="tx1"/>
                </a:solidFill>
                <a:sym typeface="Helvetica"/>
              </a:rPr>
              <a:t> to each other.</a:t>
            </a:r>
            <a:endParaRPr lang="en-US" sz="2200" b="1" dirty="0">
              <a:solidFill>
                <a:schemeClr val="tx1"/>
              </a:solidFill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382684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850D65-6F5A-1D4D-AD66-DAF7AC11E87E}"/>
              </a:ext>
            </a:extLst>
          </p:cNvPr>
          <p:cNvCxnSpPr>
            <a:cxnSpLocks/>
          </p:cNvCxnSpPr>
          <p:nvPr/>
        </p:nvCxnSpPr>
        <p:spPr>
          <a:xfrm>
            <a:off x="2581834" y="3725637"/>
            <a:ext cx="5836025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Shape 2373">
            <a:extLst>
              <a:ext uri="{FF2B5EF4-FFF2-40B4-BE49-F238E27FC236}">
                <a16:creationId xmlns:a16="http://schemas.microsoft.com/office/drawing/2014/main" id="{E508CFFB-7C0B-B04F-AFFA-CB7D2142CAA1}"/>
              </a:ext>
            </a:extLst>
          </p:cNvPr>
          <p:cNvSpPr/>
          <p:nvPr/>
        </p:nvSpPr>
        <p:spPr>
          <a:xfrm>
            <a:off x="2581834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73">
            <a:extLst>
              <a:ext uri="{FF2B5EF4-FFF2-40B4-BE49-F238E27FC236}">
                <a16:creationId xmlns:a16="http://schemas.microsoft.com/office/drawing/2014/main" id="{B3583A5D-E060-D748-BE8F-D54D0A56EBF5}"/>
              </a:ext>
            </a:extLst>
          </p:cNvPr>
          <p:cNvSpPr/>
          <p:nvPr/>
        </p:nvSpPr>
        <p:spPr>
          <a:xfrm>
            <a:off x="5332806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373">
            <a:extLst>
              <a:ext uri="{FF2B5EF4-FFF2-40B4-BE49-F238E27FC236}">
                <a16:creationId xmlns:a16="http://schemas.microsoft.com/office/drawing/2014/main" id="{1784C48F-9733-1047-A105-338F1ED53480}"/>
              </a:ext>
            </a:extLst>
          </p:cNvPr>
          <p:cNvSpPr/>
          <p:nvPr/>
        </p:nvSpPr>
        <p:spPr>
          <a:xfrm>
            <a:off x="8083777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8A617-1E1B-A24C-AC17-BB002BC14FD3}"/>
              </a:ext>
            </a:extLst>
          </p:cNvPr>
          <p:cNvSpPr txBox="1"/>
          <p:nvPr/>
        </p:nvSpPr>
        <p:spPr>
          <a:xfrm>
            <a:off x="2536693" y="4059718"/>
            <a:ext cx="15240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AA619"/>
                </a:solidFill>
                <a:effectLst/>
                <a:uFillTx/>
                <a:latin typeface="Helvetica" pitchFamily="2" charset="0"/>
                <a:sym typeface="Arial"/>
              </a:rPr>
              <a:t>Beginning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6C5E08-3D7E-1D4C-A3CF-DC48E3625EA8}"/>
              </a:ext>
            </a:extLst>
          </p:cNvPr>
          <p:cNvSpPr txBox="1"/>
          <p:nvPr/>
        </p:nvSpPr>
        <p:spPr>
          <a:xfrm>
            <a:off x="4930350" y="4059718"/>
            <a:ext cx="15240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AA619"/>
                </a:solidFill>
                <a:effectLst/>
                <a:uFillTx/>
                <a:latin typeface="Helvetica" pitchFamily="2" charset="0"/>
                <a:sym typeface="Arial"/>
              </a:rPr>
              <a:t>Middle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E9062-A3B5-DC40-A479-B4EA655B2C62}"/>
              </a:ext>
            </a:extLst>
          </p:cNvPr>
          <p:cNvSpPr txBox="1"/>
          <p:nvPr/>
        </p:nvSpPr>
        <p:spPr>
          <a:xfrm>
            <a:off x="6958026" y="4059718"/>
            <a:ext cx="15240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AA619"/>
                </a:solidFill>
                <a:effectLst/>
                <a:uFillTx/>
                <a:latin typeface="Helvetica" pitchFamily="2" charset="0"/>
                <a:sym typeface="Arial"/>
              </a:rPr>
              <a:t>End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86B1BD-D044-8042-9480-7877B401BE2D}"/>
              </a:ext>
            </a:extLst>
          </p:cNvPr>
          <p:cNvSpPr txBox="1"/>
          <p:nvPr/>
        </p:nvSpPr>
        <p:spPr>
          <a:xfrm>
            <a:off x="2513594" y="1287811"/>
            <a:ext cx="29036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37930300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4" name="Shape 2367">
            <a:extLst>
              <a:ext uri="{FF2B5EF4-FFF2-40B4-BE49-F238E27FC236}">
                <a16:creationId xmlns:a16="http://schemas.microsoft.com/office/drawing/2014/main" id="{90407A7B-0E7A-FB42-BE4E-010F7645873B}"/>
              </a:ext>
            </a:extLst>
          </p:cNvPr>
          <p:cNvSpPr/>
          <p:nvPr/>
        </p:nvSpPr>
        <p:spPr>
          <a:xfrm>
            <a:off x="797352" y="4956567"/>
            <a:ext cx="5909135" cy="138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 b="1" dirty="0">
                <a:solidFill>
                  <a:srgbClr val="FAA619"/>
                </a:solidFill>
                <a:latin typeface="Helvetica" pitchFamily="2" charset="0"/>
                <a:ea typeface="Chivo Black"/>
                <a:cs typeface="Chivo Black"/>
                <a:sym typeface="Chivo Black"/>
              </a:rPr>
              <a:t>CDC</a:t>
            </a:r>
            <a:endParaRPr sz="3600" dirty="0">
              <a:solidFill>
                <a:srgbClr val="FAA619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b="1" dirty="0">
                <a:solidFill>
                  <a:srgbClr val="0098A2"/>
                </a:solidFill>
                <a:latin typeface="Helvetica" pitchFamily="2" charset="0"/>
                <a:ea typeface="Chivo"/>
                <a:cs typeface="Chivo"/>
                <a:sym typeface="Chivo"/>
              </a:rPr>
              <a:t>Public Forum/Symposium </a:t>
            </a:r>
            <a:endParaRPr sz="1800" b="1" dirty="0">
              <a:solidFill>
                <a:srgbClr val="0098A2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Prior to scoping any work: Feedback on discipline and methodology to be potentially used during a project.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90D06E-6382-D547-B7F5-98ECD10C532C}"/>
              </a:ext>
            </a:extLst>
          </p:cNvPr>
          <p:cNvCxnSpPr>
            <a:cxnSpLocks/>
          </p:cNvCxnSpPr>
          <p:nvPr/>
        </p:nvCxnSpPr>
        <p:spPr>
          <a:xfrm>
            <a:off x="-11737" y="3725637"/>
            <a:ext cx="2593571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dash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Shape 2293">
            <a:extLst>
              <a:ext uri="{FF2B5EF4-FFF2-40B4-BE49-F238E27FC236}">
                <a16:creationId xmlns:a16="http://schemas.microsoft.com/office/drawing/2014/main" id="{E08AC887-AF58-2843-9C67-1B497760414B}"/>
              </a:ext>
            </a:extLst>
          </p:cNvPr>
          <p:cNvSpPr/>
          <p:nvPr/>
        </p:nvSpPr>
        <p:spPr>
          <a:xfrm flipH="1">
            <a:off x="602305" y="3892677"/>
            <a:ext cx="0" cy="2313199"/>
          </a:xfrm>
          <a:prstGeom prst="line">
            <a:avLst/>
          </a:prstGeom>
          <a:ln>
            <a:solidFill>
              <a:srgbClr val="CCEAEC"/>
            </a:solidFill>
            <a:headEnd type="stealth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31CDB7-C44B-9747-859C-E332F8A1488B}"/>
              </a:ext>
            </a:extLst>
          </p:cNvPr>
          <p:cNvCxnSpPr>
            <a:cxnSpLocks/>
          </p:cNvCxnSpPr>
          <p:nvPr/>
        </p:nvCxnSpPr>
        <p:spPr>
          <a:xfrm>
            <a:off x="2581834" y="3725637"/>
            <a:ext cx="5836025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Shape 2373">
            <a:extLst>
              <a:ext uri="{FF2B5EF4-FFF2-40B4-BE49-F238E27FC236}">
                <a16:creationId xmlns:a16="http://schemas.microsoft.com/office/drawing/2014/main" id="{26831725-E675-5747-A1BA-7CED2DBFF0B8}"/>
              </a:ext>
            </a:extLst>
          </p:cNvPr>
          <p:cNvSpPr/>
          <p:nvPr/>
        </p:nvSpPr>
        <p:spPr>
          <a:xfrm>
            <a:off x="2581834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9" name="Shape 2373">
            <a:extLst>
              <a:ext uri="{FF2B5EF4-FFF2-40B4-BE49-F238E27FC236}">
                <a16:creationId xmlns:a16="http://schemas.microsoft.com/office/drawing/2014/main" id="{45992DDD-FDFC-D143-9FAB-4B29D9BDC413}"/>
              </a:ext>
            </a:extLst>
          </p:cNvPr>
          <p:cNvSpPr/>
          <p:nvPr/>
        </p:nvSpPr>
        <p:spPr>
          <a:xfrm>
            <a:off x="5332806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0" name="Shape 2373">
            <a:extLst>
              <a:ext uri="{FF2B5EF4-FFF2-40B4-BE49-F238E27FC236}">
                <a16:creationId xmlns:a16="http://schemas.microsoft.com/office/drawing/2014/main" id="{D2F8E52C-D3CC-A741-813A-5902F6C1D59C}"/>
              </a:ext>
            </a:extLst>
          </p:cNvPr>
          <p:cNvSpPr/>
          <p:nvPr/>
        </p:nvSpPr>
        <p:spPr>
          <a:xfrm>
            <a:off x="8083777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20EEA2-0CD9-254B-84CA-55707C4FBF87}"/>
              </a:ext>
            </a:extLst>
          </p:cNvPr>
          <p:cNvSpPr txBox="1"/>
          <p:nvPr/>
        </p:nvSpPr>
        <p:spPr>
          <a:xfrm>
            <a:off x="2513594" y="1287811"/>
            <a:ext cx="29036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Project Timeline</a:t>
            </a:r>
          </a:p>
        </p:txBody>
      </p:sp>
      <p:sp>
        <p:nvSpPr>
          <p:cNvPr id="33" name="Shape 2293">
            <a:extLst>
              <a:ext uri="{FF2B5EF4-FFF2-40B4-BE49-F238E27FC236}">
                <a16:creationId xmlns:a16="http://schemas.microsoft.com/office/drawing/2014/main" id="{055FEF28-EC04-FF49-B440-3AA3783BD719}"/>
              </a:ext>
            </a:extLst>
          </p:cNvPr>
          <p:cNvSpPr/>
          <p:nvPr/>
        </p:nvSpPr>
        <p:spPr>
          <a:xfrm flipH="1">
            <a:off x="2264850" y="788172"/>
            <a:ext cx="0" cy="277042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8914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" name="Shape 2367">
            <a:extLst>
              <a:ext uri="{FF2B5EF4-FFF2-40B4-BE49-F238E27FC236}">
                <a16:creationId xmlns:a16="http://schemas.microsoft.com/office/drawing/2014/main" id="{5092E8C9-DA9B-2A46-90A4-47835BF8C9ED}"/>
              </a:ext>
            </a:extLst>
          </p:cNvPr>
          <p:cNvSpPr/>
          <p:nvPr/>
        </p:nvSpPr>
        <p:spPr>
          <a:xfrm>
            <a:off x="3457425" y="4956567"/>
            <a:ext cx="5909135" cy="138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Chivo Black"/>
                <a:cs typeface="Chivo Black"/>
                <a:sym typeface="Chivo Black"/>
              </a:rPr>
              <a:t>RAIO</a:t>
            </a:r>
            <a:endParaRPr sz="3600" dirty="0">
              <a:solidFill>
                <a:srgbClr val="FAA619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b="1" dirty="0">
                <a:solidFill>
                  <a:srgbClr val="0098A2"/>
                </a:solidFill>
                <a:latin typeface="Helvetica" pitchFamily="2" charset="0"/>
                <a:ea typeface="Chivo"/>
                <a:cs typeface="Chivo"/>
                <a:sym typeface="Chivo"/>
              </a:rPr>
              <a:t>Participatory Design Workshops</a:t>
            </a:r>
            <a:endParaRPr sz="1800" b="1" dirty="0">
              <a:solidFill>
                <a:srgbClr val="0098A2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Early problem-framing workshops and</a:t>
            </a:r>
            <a:b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</a:b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visioning</a:t>
            </a:r>
            <a:r>
              <a:rPr lang="en-US" sz="1800" i="1" dirty="0">
                <a:latin typeface="Helvetica" pitchFamily="2" charset="0"/>
                <a:ea typeface="Chivo"/>
                <a:cs typeface="Chivo"/>
                <a:sym typeface="Chivo"/>
              </a:rPr>
              <a:t> </a:t>
            </a: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workshop post-research</a:t>
            </a:r>
          </a:p>
        </p:txBody>
      </p:sp>
      <p:sp>
        <p:nvSpPr>
          <p:cNvPr id="14" name="Shape 2293">
            <a:extLst>
              <a:ext uri="{FF2B5EF4-FFF2-40B4-BE49-F238E27FC236}">
                <a16:creationId xmlns:a16="http://schemas.microsoft.com/office/drawing/2014/main" id="{2D8E1351-8102-D04E-AC9B-D446258D135A}"/>
              </a:ext>
            </a:extLst>
          </p:cNvPr>
          <p:cNvSpPr/>
          <p:nvPr/>
        </p:nvSpPr>
        <p:spPr>
          <a:xfrm flipH="1">
            <a:off x="3262378" y="3892677"/>
            <a:ext cx="0" cy="2313199"/>
          </a:xfrm>
          <a:prstGeom prst="line">
            <a:avLst/>
          </a:prstGeom>
          <a:ln>
            <a:solidFill>
              <a:srgbClr val="CCEAEC"/>
            </a:solidFill>
            <a:headEnd type="stealth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BF1D8-146E-7D40-B0F9-D02A8566090B}"/>
              </a:ext>
            </a:extLst>
          </p:cNvPr>
          <p:cNvCxnSpPr>
            <a:cxnSpLocks/>
          </p:cNvCxnSpPr>
          <p:nvPr/>
        </p:nvCxnSpPr>
        <p:spPr>
          <a:xfrm>
            <a:off x="2581834" y="3725637"/>
            <a:ext cx="5836025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Shape 2373">
            <a:extLst>
              <a:ext uri="{FF2B5EF4-FFF2-40B4-BE49-F238E27FC236}">
                <a16:creationId xmlns:a16="http://schemas.microsoft.com/office/drawing/2014/main" id="{3FC2503A-2B55-D447-8C0A-C90A875BFF96}"/>
              </a:ext>
            </a:extLst>
          </p:cNvPr>
          <p:cNvSpPr/>
          <p:nvPr/>
        </p:nvSpPr>
        <p:spPr>
          <a:xfrm>
            <a:off x="2581834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Shape 2373">
            <a:extLst>
              <a:ext uri="{FF2B5EF4-FFF2-40B4-BE49-F238E27FC236}">
                <a16:creationId xmlns:a16="http://schemas.microsoft.com/office/drawing/2014/main" id="{BA35B547-A594-7446-913C-59BADBFB2AEF}"/>
              </a:ext>
            </a:extLst>
          </p:cNvPr>
          <p:cNvSpPr/>
          <p:nvPr/>
        </p:nvSpPr>
        <p:spPr>
          <a:xfrm>
            <a:off x="5332806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Shape 2373">
            <a:extLst>
              <a:ext uri="{FF2B5EF4-FFF2-40B4-BE49-F238E27FC236}">
                <a16:creationId xmlns:a16="http://schemas.microsoft.com/office/drawing/2014/main" id="{F3EA79A6-7DC5-8340-9651-6B4A923B6681}"/>
              </a:ext>
            </a:extLst>
          </p:cNvPr>
          <p:cNvSpPr/>
          <p:nvPr/>
        </p:nvSpPr>
        <p:spPr>
          <a:xfrm>
            <a:off x="8083777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518DB1-7C3C-A948-9255-DFA6799145FC}"/>
              </a:ext>
            </a:extLst>
          </p:cNvPr>
          <p:cNvSpPr txBox="1"/>
          <p:nvPr/>
        </p:nvSpPr>
        <p:spPr>
          <a:xfrm>
            <a:off x="2513594" y="1287811"/>
            <a:ext cx="29036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Project Timeline</a:t>
            </a:r>
          </a:p>
        </p:txBody>
      </p:sp>
      <p:sp>
        <p:nvSpPr>
          <p:cNvPr id="12" name="Shape 2293">
            <a:extLst>
              <a:ext uri="{FF2B5EF4-FFF2-40B4-BE49-F238E27FC236}">
                <a16:creationId xmlns:a16="http://schemas.microsoft.com/office/drawing/2014/main" id="{373EF253-15A3-8E49-8346-952025D2505C}"/>
              </a:ext>
            </a:extLst>
          </p:cNvPr>
          <p:cNvSpPr/>
          <p:nvPr/>
        </p:nvSpPr>
        <p:spPr>
          <a:xfrm flipH="1">
            <a:off x="5051278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022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 dirty="0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850D65-6F5A-1D4D-AD66-DAF7AC11E87E}"/>
              </a:ext>
            </a:extLst>
          </p:cNvPr>
          <p:cNvCxnSpPr>
            <a:cxnSpLocks/>
          </p:cNvCxnSpPr>
          <p:nvPr/>
        </p:nvCxnSpPr>
        <p:spPr>
          <a:xfrm>
            <a:off x="2581834" y="3725637"/>
            <a:ext cx="5836025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Shape 2373">
            <a:extLst>
              <a:ext uri="{FF2B5EF4-FFF2-40B4-BE49-F238E27FC236}">
                <a16:creationId xmlns:a16="http://schemas.microsoft.com/office/drawing/2014/main" id="{E508CFFB-7C0B-B04F-AFFA-CB7D2142CAA1}"/>
              </a:ext>
            </a:extLst>
          </p:cNvPr>
          <p:cNvSpPr/>
          <p:nvPr/>
        </p:nvSpPr>
        <p:spPr>
          <a:xfrm>
            <a:off x="2581834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3" name="Shape 2373">
            <a:extLst>
              <a:ext uri="{FF2B5EF4-FFF2-40B4-BE49-F238E27FC236}">
                <a16:creationId xmlns:a16="http://schemas.microsoft.com/office/drawing/2014/main" id="{B3583A5D-E060-D748-BE8F-D54D0A56EBF5}"/>
              </a:ext>
            </a:extLst>
          </p:cNvPr>
          <p:cNvSpPr/>
          <p:nvPr/>
        </p:nvSpPr>
        <p:spPr>
          <a:xfrm>
            <a:off x="5332806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4" name="Shape 2373">
            <a:extLst>
              <a:ext uri="{FF2B5EF4-FFF2-40B4-BE49-F238E27FC236}">
                <a16:creationId xmlns:a16="http://schemas.microsoft.com/office/drawing/2014/main" id="{1784C48F-9733-1047-A105-338F1ED53480}"/>
              </a:ext>
            </a:extLst>
          </p:cNvPr>
          <p:cNvSpPr/>
          <p:nvPr/>
        </p:nvSpPr>
        <p:spPr>
          <a:xfrm>
            <a:off x="8083777" y="3558597"/>
            <a:ext cx="334081" cy="334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6F5EC"/>
          </a:solidFill>
          <a:ln w="25400">
            <a:solidFill>
              <a:srgbClr val="F6F5EC"/>
            </a:solidFill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Shape 2367">
            <a:extLst>
              <a:ext uri="{FF2B5EF4-FFF2-40B4-BE49-F238E27FC236}">
                <a16:creationId xmlns:a16="http://schemas.microsoft.com/office/drawing/2014/main" id="{5092E8C9-DA9B-2A46-90A4-47835BF8C9ED}"/>
              </a:ext>
            </a:extLst>
          </p:cNvPr>
          <p:cNvSpPr/>
          <p:nvPr/>
        </p:nvSpPr>
        <p:spPr>
          <a:xfrm>
            <a:off x="3457425" y="4956567"/>
            <a:ext cx="5909135" cy="138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Chivo Black"/>
                <a:cs typeface="Chivo Black"/>
                <a:sym typeface="Chivo Black"/>
              </a:rPr>
              <a:t>USA Jobs</a:t>
            </a:r>
            <a:endParaRPr sz="3600" dirty="0">
              <a:solidFill>
                <a:srgbClr val="FAA619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b="1" dirty="0">
                <a:solidFill>
                  <a:srgbClr val="0098A2"/>
                </a:solidFill>
                <a:latin typeface="Helvetica" pitchFamily="2" charset="0"/>
                <a:ea typeface="Chivo"/>
                <a:cs typeface="Chivo"/>
                <a:sym typeface="Chivo"/>
              </a:rPr>
              <a:t>Co-design Sessions and Retrospectives</a:t>
            </a:r>
            <a:endParaRPr sz="1800" b="1" dirty="0">
              <a:solidFill>
                <a:srgbClr val="0098A2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During and after research and</a:t>
            </a:r>
            <a:b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</a:b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development cycles</a:t>
            </a:r>
          </a:p>
        </p:txBody>
      </p:sp>
      <p:sp>
        <p:nvSpPr>
          <p:cNvPr id="14" name="Shape 2293">
            <a:extLst>
              <a:ext uri="{FF2B5EF4-FFF2-40B4-BE49-F238E27FC236}">
                <a16:creationId xmlns:a16="http://schemas.microsoft.com/office/drawing/2014/main" id="{2D8E1351-8102-D04E-AC9B-D446258D135A}"/>
              </a:ext>
            </a:extLst>
          </p:cNvPr>
          <p:cNvSpPr/>
          <p:nvPr/>
        </p:nvSpPr>
        <p:spPr>
          <a:xfrm flipH="1">
            <a:off x="3262378" y="3892677"/>
            <a:ext cx="0" cy="231319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" name="Shape 2293">
            <a:extLst>
              <a:ext uri="{FF2B5EF4-FFF2-40B4-BE49-F238E27FC236}">
                <a16:creationId xmlns:a16="http://schemas.microsoft.com/office/drawing/2014/main" id="{75AA6362-64A5-864F-923C-B40340F09679}"/>
              </a:ext>
            </a:extLst>
          </p:cNvPr>
          <p:cNvSpPr/>
          <p:nvPr/>
        </p:nvSpPr>
        <p:spPr>
          <a:xfrm flipH="1">
            <a:off x="4156828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" name="Shape 2293">
            <a:extLst>
              <a:ext uri="{FF2B5EF4-FFF2-40B4-BE49-F238E27FC236}">
                <a16:creationId xmlns:a16="http://schemas.microsoft.com/office/drawing/2014/main" id="{C820595F-027D-F747-B648-596A4FE3CA82}"/>
              </a:ext>
            </a:extLst>
          </p:cNvPr>
          <p:cNvSpPr/>
          <p:nvPr/>
        </p:nvSpPr>
        <p:spPr>
          <a:xfrm flipH="1">
            <a:off x="5051278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" name="Shape 2293">
            <a:extLst>
              <a:ext uri="{FF2B5EF4-FFF2-40B4-BE49-F238E27FC236}">
                <a16:creationId xmlns:a16="http://schemas.microsoft.com/office/drawing/2014/main" id="{A220EA16-4998-C14D-AD32-5E718043E3E0}"/>
              </a:ext>
            </a:extLst>
          </p:cNvPr>
          <p:cNvSpPr/>
          <p:nvPr/>
        </p:nvSpPr>
        <p:spPr>
          <a:xfrm flipH="1">
            <a:off x="5945728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" name="Shape 2293">
            <a:extLst>
              <a:ext uri="{FF2B5EF4-FFF2-40B4-BE49-F238E27FC236}">
                <a16:creationId xmlns:a16="http://schemas.microsoft.com/office/drawing/2014/main" id="{7FC30CCB-7AA9-1241-BD82-8AC438D49481}"/>
              </a:ext>
            </a:extLst>
          </p:cNvPr>
          <p:cNvSpPr/>
          <p:nvPr/>
        </p:nvSpPr>
        <p:spPr>
          <a:xfrm flipH="1">
            <a:off x="6840178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" name="Shape 2293">
            <a:extLst>
              <a:ext uri="{FF2B5EF4-FFF2-40B4-BE49-F238E27FC236}">
                <a16:creationId xmlns:a16="http://schemas.microsoft.com/office/drawing/2014/main" id="{A41E0576-036C-584D-99C1-930EE9B748E5}"/>
              </a:ext>
            </a:extLst>
          </p:cNvPr>
          <p:cNvSpPr/>
          <p:nvPr/>
        </p:nvSpPr>
        <p:spPr>
          <a:xfrm flipH="1">
            <a:off x="7734627" y="3892677"/>
            <a:ext cx="0" cy="1063889"/>
          </a:xfrm>
          <a:prstGeom prst="line">
            <a:avLst/>
          </a:prstGeom>
          <a:ln>
            <a:solidFill>
              <a:srgbClr val="CCEAEC"/>
            </a:solidFill>
            <a:headEnd type="arrow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Shape 2293">
            <a:extLst>
              <a:ext uri="{FF2B5EF4-FFF2-40B4-BE49-F238E27FC236}">
                <a16:creationId xmlns:a16="http://schemas.microsoft.com/office/drawing/2014/main" id="{732CC680-BC3C-D54C-AF5E-5DBB95B544DD}"/>
              </a:ext>
            </a:extLst>
          </p:cNvPr>
          <p:cNvSpPr/>
          <p:nvPr/>
        </p:nvSpPr>
        <p:spPr>
          <a:xfrm flipH="1">
            <a:off x="4540164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2293">
            <a:extLst>
              <a:ext uri="{FF2B5EF4-FFF2-40B4-BE49-F238E27FC236}">
                <a16:creationId xmlns:a16="http://schemas.microsoft.com/office/drawing/2014/main" id="{35C2063A-98E6-C04D-AF2D-E7BD60EFE3FC}"/>
              </a:ext>
            </a:extLst>
          </p:cNvPr>
          <p:cNvSpPr/>
          <p:nvPr/>
        </p:nvSpPr>
        <p:spPr>
          <a:xfrm flipH="1">
            <a:off x="5179057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Shape 2293">
            <a:extLst>
              <a:ext uri="{FF2B5EF4-FFF2-40B4-BE49-F238E27FC236}">
                <a16:creationId xmlns:a16="http://schemas.microsoft.com/office/drawing/2014/main" id="{E86AA036-C6E1-E24B-932E-FB131032B195}"/>
              </a:ext>
            </a:extLst>
          </p:cNvPr>
          <p:cNvSpPr/>
          <p:nvPr/>
        </p:nvSpPr>
        <p:spPr>
          <a:xfrm flipH="1">
            <a:off x="5817950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" name="Shape 2293">
            <a:extLst>
              <a:ext uri="{FF2B5EF4-FFF2-40B4-BE49-F238E27FC236}">
                <a16:creationId xmlns:a16="http://schemas.microsoft.com/office/drawing/2014/main" id="{2C54FDF8-F852-0D4E-BE14-D8BFBDDB913A}"/>
              </a:ext>
            </a:extLst>
          </p:cNvPr>
          <p:cNvSpPr/>
          <p:nvPr/>
        </p:nvSpPr>
        <p:spPr>
          <a:xfrm flipH="1">
            <a:off x="7095736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Shape 2293">
            <a:extLst>
              <a:ext uri="{FF2B5EF4-FFF2-40B4-BE49-F238E27FC236}">
                <a16:creationId xmlns:a16="http://schemas.microsoft.com/office/drawing/2014/main" id="{3C799181-5092-764E-B153-EF361937AA6B}"/>
              </a:ext>
            </a:extLst>
          </p:cNvPr>
          <p:cNvSpPr/>
          <p:nvPr/>
        </p:nvSpPr>
        <p:spPr>
          <a:xfrm flipH="1">
            <a:off x="7734627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" name="Shape 2293">
            <a:extLst>
              <a:ext uri="{FF2B5EF4-FFF2-40B4-BE49-F238E27FC236}">
                <a16:creationId xmlns:a16="http://schemas.microsoft.com/office/drawing/2014/main" id="{7016F71F-D066-3743-8537-D4E6EED83618}"/>
              </a:ext>
            </a:extLst>
          </p:cNvPr>
          <p:cNvSpPr/>
          <p:nvPr/>
        </p:nvSpPr>
        <p:spPr>
          <a:xfrm flipH="1">
            <a:off x="3262378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Shape 2293">
            <a:extLst>
              <a:ext uri="{FF2B5EF4-FFF2-40B4-BE49-F238E27FC236}">
                <a16:creationId xmlns:a16="http://schemas.microsoft.com/office/drawing/2014/main" id="{9203E4DE-5073-0842-BD3D-6F7B122C7D6F}"/>
              </a:ext>
            </a:extLst>
          </p:cNvPr>
          <p:cNvSpPr/>
          <p:nvPr/>
        </p:nvSpPr>
        <p:spPr>
          <a:xfrm flipH="1">
            <a:off x="3901271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" name="Shape 2293">
            <a:extLst>
              <a:ext uri="{FF2B5EF4-FFF2-40B4-BE49-F238E27FC236}">
                <a16:creationId xmlns:a16="http://schemas.microsoft.com/office/drawing/2014/main" id="{51322625-8B0B-2F48-BC77-3852FA531646}"/>
              </a:ext>
            </a:extLst>
          </p:cNvPr>
          <p:cNvSpPr/>
          <p:nvPr/>
        </p:nvSpPr>
        <p:spPr>
          <a:xfrm flipH="1">
            <a:off x="6456843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5341A-8F30-9B4F-80A0-3343ACCD5F4F}"/>
              </a:ext>
            </a:extLst>
          </p:cNvPr>
          <p:cNvSpPr txBox="1"/>
          <p:nvPr/>
        </p:nvSpPr>
        <p:spPr>
          <a:xfrm>
            <a:off x="2513594" y="1287811"/>
            <a:ext cx="29036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39858199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Data Synthesis…"/>
          <p:cNvSpPr txBox="1">
            <a:spLocks noGrp="1"/>
          </p:cNvSpPr>
          <p:nvPr>
            <p:ph type="title"/>
          </p:nvPr>
        </p:nvSpPr>
        <p:spPr>
          <a:xfrm>
            <a:off x="2455198" y="622975"/>
            <a:ext cx="5879103" cy="43893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3600" b="1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>
                <a:latin typeface="Helvetica" pitchFamily="2" charset="0"/>
              </a:rPr>
              <a:t>Welcome to Day 3!</a:t>
            </a:r>
            <a:endParaRPr dirty="0">
              <a:latin typeface="Helvetica" pitchFamily="2" charset="0"/>
            </a:endParaRPr>
          </a:p>
          <a:p>
            <a:pPr>
              <a:defRPr b="1">
                <a:solidFill>
                  <a:srgbClr val="CCCCCC"/>
                </a:solidFill>
                <a:latin typeface="+mj-lt"/>
                <a:ea typeface="+mj-ea"/>
                <a:cs typeface="+mj-cs"/>
                <a:sym typeface="Helvetica"/>
              </a:defRPr>
            </a:pPr>
            <a:br>
              <a:rPr lang="en-US" dirty="0">
                <a:solidFill>
                  <a:srgbClr val="FAA619"/>
                </a:solidFill>
                <a:latin typeface="Helvetica" pitchFamily="2" charset="0"/>
              </a:rPr>
            </a:br>
            <a:br>
              <a:rPr lang="en-US" dirty="0">
                <a:solidFill>
                  <a:srgbClr val="FAA619"/>
                </a:solidFill>
                <a:latin typeface="Helvetica" pitchFamily="2" charset="0"/>
              </a:rPr>
            </a:br>
            <a:br>
              <a:rPr lang="en-US" dirty="0">
                <a:solidFill>
                  <a:srgbClr val="FAA619"/>
                </a:solidFill>
                <a:latin typeface="Helvetica" pitchFamily="2" charset="0"/>
              </a:rPr>
            </a:br>
            <a:br>
              <a:rPr lang="en-US" dirty="0">
                <a:solidFill>
                  <a:srgbClr val="FAA619"/>
                </a:solidFill>
                <a:latin typeface="Helvetica" pitchFamily="2" charset="0"/>
              </a:rPr>
            </a:br>
            <a:r>
              <a:rPr lang="en-US" sz="3600" dirty="0">
                <a:solidFill>
                  <a:srgbClr val="FAA619"/>
                </a:solidFill>
                <a:latin typeface="Helvetica" pitchFamily="2" charset="0"/>
              </a:rPr>
              <a:t>How’s everyone doing?</a:t>
            </a:r>
            <a:endParaRPr sz="3600" dirty="0">
              <a:solidFill>
                <a:srgbClr val="CCCCCC"/>
              </a:solidFill>
              <a:latin typeface="Helvetica" pitchFamily="2" charset="0"/>
            </a:endParaRPr>
          </a:p>
        </p:txBody>
      </p:sp>
      <p:sp>
        <p:nvSpPr>
          <p:cNvPr id="596" name="Line"/>
          <p:cNvSpPr/>
          <p:nvPr/>
        </p:nvSpPr>
        <p:spPr>
          <a:xfrm flipH="1">
            <a:off x="2264849" y="788173"/>
            <a:ext cx="1" cy="5417703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Objectives:">
            <a:extLst>
              <a:ext uri="{FF2B5EF4-FFF2-40B4-BE49-F238E27FC236}">
                <a16:creationId xmlns:a16="http://schemas.microsoft.com/office/drawing/2014/main" id="{C63E197A-2C52-0A4C-ABA3-3F950D28BAE5}"/>
              </a:ext>
            </a:extLst>
          </p:cNvPr>
          <p:cNvSpPr/>
          <p:nvPr/>
        </p:nvSpPr>
        <p:spPr>
          <a:xfrm>
            <a:off x="489200" y="670774"/>
            <a:ext cx="1639799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Reconnect</a:t>
            </a:r>
            <a:br>
              <a:rPr lang="en-US" dirty="0"/>
            </a:br>
            <a:r>
              <a:rPr lang="en-US" dirty="0"/>
              <a:t>+ Review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B891C-4710-E142-9387-6715B556F76A}"/>
              </a:ext>
            </a:extLst>
          </p:cNvPr>
          <p:cNvSpPr txBox="1"/>
          <p:nvPr/>
        </p:nvSpPr>
        <p:spPr>
          <a:xfrm>
            <a:off x="2495539" y="3656101"/>
            <a:ext cx="587910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CCCCCC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Any thoughts since yesterday?</a:t>
            </a:r>
          </a:p>
        </p:txBody>
      </p:sp>
    </p:spTree>
    <p:extLst>
      <p:ext uri="{BB962C8B-B14F-4D97-AF65-F5344CB8AC3E}">
        <p14:creationId xmlns:p14="http://schemas.microsoft.com/office/powerpoint/2010/main" val="23555076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850D65-6F5A-1D4D-AD66-DAF7AC11E87E}"/>
              </a:ext>
            </a:extLst>
          </p:cNvPr>
          <p:cNvCxnSpPr>
            <a:cxnSpLocks/>
          </p:cNvCxnSpPr>
          <p:nvPr/>
        </p:nvCxnSpPr>
        <p:spPr>
          <a:xfrm>
            <a:off x="2581834" y="3725637"/>
            <a:ext cx="5836025" cy="0"/>
          </a:xfrm>
          <a:prstGeom prst="line">
            <a:avLst/>
          </a:prstGeom>
          <a:noFill/>
          <a:ln w="9525" cap="flat">
            <a:solidFill>
              <a:srgbClr val="CCEAEC"/>
            </a:solidFill>
            <a:prstDash val="solid"/>
            <a:round/>
            <a:headEnd type="none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2367">
            <a:extLst>
              <a:ext uri="{FF2B5EF4-FFF2-40B4-BE49-F238E27FC236}">
                <a16:creationId xmlns:a16="http://schemas.microsoft.com/office/drawing/2014/main" id="{5092E8C9-DA9B-2A46-90A4-47835BF8C9ED}"/>
              </a:ext>
            </a:extLst>
          </p:cNvPr>
          <p:cNvSpPr/>
          <p:nvPr/>
        </p:nvSpPr>
        <p:spPr>
          <a:xfrm>
            <a:off x="3457425" y="4956567"/>
            <a:ext cx="5909135" cy="1384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00" b="1" dirty="0">
                <a:solidFill>
                  <a:srgbClr val="FAA619"/>
                </a:solidFill>
                <a:latin typeface="Helvetica" pitchFamily="2" charset="0"/>
                <a:ea typeface="Chivo Black"/>
                <a:cs typeface="Chivo Black"/>
                <a:sym typeface="Chivo Black"/>
              </a:rPr>
              <a:t>The Lab at OPM</a:t>
            </a:r>
            <a:endParaRPr sz="3600" dirty="0">
              <a:solidFill>
                <a:srgbClr val="FAA619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b="1" dirty="0">
                <a:solidFill>
                  <a:srgbClr val="0098A2"/>
                </a:solidFill>
                <a:latin typeface="Helvetica" pitchFamily="2" charset="0"/>
                <a:ea typeface="Chivo"/>
                <a:cs typeface="Chivo"/>
                <a:sym typeface="Chivo"/>
              </a:rPr>
              <a:t>Regular Internal Critiques</a:t>
            </a:r>
            <a:endParaRPr sz="1800" b="1" dirty="0">
              <a:solidFill>
                <a:srgbClr val="0098A2"/>
              </a:solidFill>
              <a:latin typeface="Helvetica" pitchFamily="2" charset="0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Monthly/periodic design critiques,</a:t>
            </a:r>
            <a:b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</a:br>
            <a:r>
              <a:rPr lang="en-US" sz="1800" i="1" dirty="0">
                <a:solidFill>
                  <a:srgbClr val="FFFFFF"/>
                </a:solidFill>
                <a:latin typeface="Helvetica" pitchFamily="2" charset="0"/>
                <a:ea typeface="Chivo"/>
                <a:cs typeface="Chivo"/>
                <a:sym typeface="Chivo"/>
              </a:rPr>
              <a:t>retrospectives, and reviews</a:t>
            </a:r>
          </a:p>
        </p:txBody>
      </p:sp>
      <p:sp>
        <p:nvSpPr>
          <p:cNvPr id="14" name="Shape 2293">
            <a:extLst>
              <a:ext uri="{FF2B5EF4-FFF2-40B4-BE49-F238E27FC236}">
                <a16:creationId xmlns:a16="http://schemas.microsoft.com/office/drawing/2014/main" id="{2D8E1351-8102-D04E-AC9B-D446258D135A}"/>
              </a:ext>
            </a:extLst>
          </p:cNvPr>
          <p:cNvSpPr/>
          <p:nvPr/>
        </p:nvSpPr>
        <p:spPr>
          <a:xfrm flipH="1">
            <a:off x="3262378" y="2457577"/>
            <a:ext cx="0" cy="3748299"/>
          </a:xfrm>
          <a:prstGeom prst="line">
            <a:avLst/>
          </a:prstGeom>
          <a:ln>
            <a:solidFill>
              <a:srgbClr val="FAA619"/>
            </a:solidFill>
            <a:headEnd type="none"/>
            <a:tailEnd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Shape 2293">
            <a:extLst>
              <a:ext uri="{FF2B5EF4-FFF2-40B4-BE49-F238E27FC236}">
                <a16:creationId xmlns:a16="http://schemas.microsoft.com/office/drawing/2014/main" id="{732CC680-BC3C-D54C-AF5E-5DBB95B544DD}"/>
              </a:ext>
            </a:extLst>
          </p:cNvPr>
          <p:cNvSpPr/>
          <p:nvPr/>
        </p:nvSpPr>
        <p:spPr>
          <a:xfrm flipH="1">
            <a:off x="4540164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Shape 2293">
            <a:extLst>
              <a:ext uri="{FF2B5EF4-FFF2-40B4-BE49-F238E27FC236}">
                <a16:creationId xmlns:a16="http://schemas.microsoft.com/office/drawing/2014/main" id="{35C2063A-98E6-C04D-AF2D-E7BD60EFE3FC}"/>
              </a:ext>
            </a:extLst>
          </p:cNvPr>
          <p:cNvSpPr/>
          <p:nvPr/>
        </p:nvSpPr>
        <p:spPr>
          <a:xfrm flipH="1">
            <a:off x="5179057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Shape 2293">
            <a:extLst>
              <a:ext uri="{FF2B5EF4-FFF2-40B4-BE49-F238E27FC236}">
                <a16:creationId xmlns:a16="http://schemas.microsoft.com/office/drawing/2014/main" id="{E86AA036-C6E1-E24B-932E-FB131032B195}"/>
              </a:ext>
            </a:extLst>
          </p:cNvPr>
          <p:cNvSpPr/>
          <p:nvPr/>
        </p:nvSpPr>
        <p:spPr>
          <a:xfrm flipH="1">
            <a:off x="5817950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" name="Shape 2293">
            <a:extLst>
              <a:ext uri="{FF2B5EF4-FFF2-40B4-BE49-F238E27FC236}">
                <a16:creationId xmlns:a16="http://schemas.microsoft.com/office/drawing/2014/main" id="{2C54FDF8-F852-0D4E-BE14-D8BFBDDB913A}"/>
              </a:ext>
            </a:extLst>
          </p:cNvPr>
          <p:cNvSpPr/>
          <p:nvPr/>
        </p:nvSpPr>
        <p:spPr>
          <a:xfrm flipH="1">
            <a:off x="7095736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Shape 2293">
            <a:extLst>
              <a:ext uri="{FF2B5EF4-FFF2-40B4-BE49-F238E27FC236}">
                <a16:creationId xmlns:a16="http://schemas.microsoft.com/office/drawing/2014/main" id="{3C799181-5092-764E-B153-EF361937AA6B}"/>
              </a:ext>
            </a:extLst>
          </p:cNvPr>
          <p:cNvSpPr/>
          <p:nvPr/>
        </p:nvSpPr>
        <p:spPr>
          <a:xfrm flipH="1">
            <a:off x="7734627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Shape 2293">
            <a:extLst>
              <a:ext uri="{FF2B5EF4-FFF2-40B4-BE49-F238E27FC236}">
                <a16:creationId xmlns:a16="http://schemas.microsoft.com/office/drawing/2014/main" id="{9203E4DE-5073-0842-BD3D-6F7B122C7D6F}"/>
              </a:ext>
            </a:extLst>
          </p:cNvPr>
          <p:cNvSpPr/>
          <p:nvPr/>
        </p:nvSpPr>
        <p:spPr>
          <a:xfrm flipH="1">
            <a:off x="3901271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" name="Shape 2293">
            <a:extLst>
              <a:ext uri="{FF2B5EF4-FFF2-40B4-BE49-F238E27FC236}">
                <a16:creationId xmlns:a16="http://schemas.microsoft.com/office/drawing/2014/main" id="{51322625-8B0B-2F48-BC77-3852FA531646}"/>
              </a:ext>
            </a:extLst>
          </p:cNvPr>
          <p:cNvSpPr/>
          <p:nvPr/>
        </p:nvSpPr>
        <p:spPr>
          <a:xfrm flipH="1">
            <a:off x="6456843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" name="Shape 2293">
            <a:extLst>
              <a:ext uri="{FF2B5EF4-FFF2-40B4-BE49-F238E27FC236}">
                <a16:creationId xmlns:a16="http://schemas.microsoft.com/office/drawing/2014/main" id="{73552D52-3AB3-0446-BAEF-8CBE446222CA}"/>
              </a:ext>
            </a:extLst>
          </p:cNvPr>
          <p:cNvSpPr/>
          <p:nvPr/>
        </p:nvSpPr>
        <p:spPr>
          <a:xfrm flipH="1">
            <a:off x="8328959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Shape 2293">
            <a:extLst>
              <a:ext uri="{FF2B5EF4-FFF2-40B4-BE49-F238E27FC236}">
                <a16:creationId xmlns:a16="http://schemas.microsoft.com/office/drawing/2014/main" id="{2BED1D86-718E-6546-9D42-6E42CAA69B22}"/>
              </a:ext>
            </a:extLst>
          </p:cNvPr>
          <p:cNvSpPr/>
          <p:nvPr/>
        </p:nvSpPr>
        <p:spPr>
          <a:xfrm flipH="1">
            <a:off x="2639359" y="2457577"/>
            <a:ext cx="0" cy="1063889"/>
          </a:xfrm>
          <a:prstGeom prst="line">
            <a:avLst/>
          </a:prstGeom>
          <a:ln>
            <a:solidFill>
              <a:srgbClr val="FAA619"/>
            </a:solidFill>
            <a:headEnd type="none"/>
            <a:tailEnd type="arrow" w="lg" len="lg"/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879A95-0C0A-9145-A90F-9DA1798D3930}"/>
              </a:ext>
            </a:extLst>
          </p:cNvPr>
          <p:cNvCxnSpPr>
            <a:cxnSpLocks/>
            <a:stCxn id="31" idx="0"/>
            <a:endCxn id="30" idx="0"/>
          </p:cNvCxnSpPr>
          <p:nvPr/>
        </p:nvCxnSpPr>
        <p:spPr>
          <a:xfrm>
            <a:off x="2639359" y="2457577"/>
            <a:ext cx="5689600" cy="0"/>
          </a:xfrm>
          <a:prstGeom prst="line">
            <a:avLst/>
          </a:prstGeom>
          <a:noFill/>
          <a:ln w="9525" cap="sq">
            <a:solidFill>
              <a:srgbClr val="FAA619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6C9A63-A63F-AD49-97F0-8B7855A4BBBD}"/>
              </a:ext>
            </a:extLst>
          </p:cNvPr>
          <p:cNvSpPr txBox="1"/>
          <p:nvPr/>
        </p:nvSpPr>
        <p:spPr>
          <a:xfrm>
            <a:off x="2513594" y="1287811"/>
            <a:ext cx="290362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Project Timeline</a:t>
            </a:r>
          </a:p>
        </p:txBody>
      </p:sp>
      <p:sp>
        <p:nvSpPr>
          <p:cNvPr id="23" name="Shape 2299">
            <a:extLst>
              <a:ext uri="{FF2B5EF4-FFF2-40B4-BE49-F238E27FC236}">
                <a16:creationId xmlns:a16="http://schemas.microsoft.com/office/drawing/2014/main" id="{EAEC0DF7-F571-DF41-9F8A-6B5663F7AEB4}"/>
              </a:ext>
            </a:extLst>
          </p:cNvPr>
          <p:cNvSpPr/>
          <p:nvPr/>
        </p:nvSpPr>
        <p:spPr>
          <a:xfrm>
            <a:off x="2513594" y="1958537"/>
            <a:ext cx="1926053" cy="400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400" b="0" dirty="0">
                <a:solidFill>
                  <a:srgbClr val="FAA61A"/>
                </a:solidFill>
              </a:rPr>
              <a:t>Internal Lab critiques:</a:t>
            </a:r>
            <a:endParaRPr sz="1400" b="0" dirty="0">
              <a:solidFill>
                <a:srgbClr val="FAA6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7571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Shape 2298"/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in Context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2299" name="Shape 2299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4DE41-4FD6-FB49-9608-F5AE024FEBFF}"/>
              </a:ext>
            </a:extLst>
          </p:cNvPr>
          <p:cNvSpPr txBox="1"/>
          <p:nvPr/>
        </p:nvSpPr>
        <p:spPr>
          <a:xfrm>
            <a:off x="2513594" y="1287811"/>
            <a:ext cx="4284442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98A2"/>
                </a:solidFill>
                <a:effectLst/>
                <a:uFillTx/>
                <a:latin typeface="Helvetica" pitchFamily="2" charset="0"/>
                <a:sym typeface="Arial"/>
              </a:rPr>
              <a:t>Critique Process</a:t>
            </a:r>
          </a:p>
        </p:txBody>
      </p:sp>
      <p:sp>
        <p:nvSpPr>
          <p:cNvPr id="33" name="Shape 2443">
            <a:extLst>
              <a:ext uri="{FF2B5EF4-FFF2-40B4-BE49-F238E27FC236}">
                <a16:creationId xmlns:a16="http://schemas.microsoft.com/office/drawing/2014/main" id="{F7DCC725-1085-E549-BA8A-B8E9C18C29E1}"/>
              </a:ext>
            </a:extLst>
          </p:cNvPr>
          <p:cNvSpPr/>
          <p:nvPr/>
        </p:nvSpPr>
        <p:spPr>
          <a:xfrm>
            <a:off x="2264848" y="2979332"/>
            <a:ext cx="6153008" cy="58029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AA61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" name="Shape 2293">
            <a:extLst>
              <a:ext uri="{FF2B5EF4-FFF2-40B4-BE49-F238E27FC236}">
                <a16:creationId xmlns:a16="http://schemas.microsoft.com/office/drawing/2014/main" id="{17BE567B-8322-E34E-ABA9-3C4B77F67A8B}"/>
              </a:ext>
            </a:extLst>
          </p:cNvPr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EBBB3A5-DC87-E445-84C9-A7B62FF77F4D}"/>
              </a:ext>
            </a:extLst>
          </p:cNvPr>
          <p:cNvSpPr/>
          <p:nvPr/>
        </p:nvSpPr>
        <p:spPr>
          <a:xfrm>
            <a:off x="2586164" y="2323868"/>
            <a:ext cx="522514" cy="519348"/>
          </a:xfrm>
          <a:prstGeom prst="ellipse">
            <a:avLst/>
          </a:prstGeom>
          <a:solidFill>
            <a:srgbClr val="0098A2"/>
          </a:solidFill>
          <a:ln w="25400" cap="flat">
            <a:solidFill>
              <a:srgbClr val="0098A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 pitchFamily="2" charset="0"/>
                <a:sym typeface="Arial"/>
              </a:rPr>
              <a:t>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4F0867-2C95-5E40-A2C4-6DA35A7AD958}"/>
              </a:ext>
            </a:extLst>
          </p:cNvPr>
          <p:cNvSpPr/>
          <p:nvPr/>
        </p:nvSpPr>
        <p:spPr>
          <a:xfrm>
            <a:off x="3779964" y="2323868"/>
            <a:ext cx="522514" cy="519348"/>
          </a:xfrm>
          <a:prstGeom prst="ellipse">
            <a:avLst/>
          </a:prstGeom>
          <a:solidFill>
            <a:srgbClr val="0098A2"/>
          </a:solidFill>
          <a:ln w="25400" cap="flat">
            <a:solidFill>
              <a:srgbClr val="0098A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lvl="0" algn="ctr"/>
            <a:r>
              <a:rPr lang="en-US" sz="1800" b="1" dirty="0">
                <a:latin typeface="Helvetica" pitchFamily="2" charset="0"/>
              </a:rPr>
              <a:t>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886987-BEC7-2F4D-80A4-96845BA28999}"/>
              </a:ext>
            </a:extLst>
          </p:cNvPr>
          <p:cNvSpPr/>
          <p:nvPr/>
        </p:nvSpPr>
        <p:spPr>
          <a:xfrm>
            <a:off x="4973764" y="2322285"/>
            <a:ext cx="522514" cy="522514"/>
          </a:xfrm>
          <a:prstGeom prst="ellipse">
            <a:avLst/>
          </a:prstGeom>
          <a:solidFill>
            <a:srgbClr val="0098A2"/>
          </a:solidFill>
          <a:ln w="25400" cap="flat">
            <a:solidFill>
              <a:srgbClr val="0098A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algn="ctr"/>
            <a:r>
              <a:rPr lang="en-US" sz="1800" b="1" dirty="0">
                <a:latin typeface="Helvetica" pitchFamily="2" charset="0"/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EABF89-12D6-894A-A655-9FA85113710A}"/>
              </a:ext>
            </a:extLst>
          </p:cNvPr>
          <p:cNvSpPr/>
          <p:nvPr/>
        </p:nvSpPr>
        <p:spPr>
          <a:xfrm>
            <a:off x="6167564" y="2322285"/>
            <a:ext cx="522514" cy="522514"/>
          </a:xfrm>
          <a:prstGeom prst="ellipse">
            <a:avLst/>
          </a:prstGeom>
          <a:solidFill>
            <a:srgbClr val="0098A2"/>
          </a:solidFill>
          <a:ln w="25400" cap="flat">
            <a:solidFill>
              <a:srgbClr val="0098A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algn="ctr"/>
            <a:r>
              <a:rPr lang="en-US" sz="1800" b="1" dirty="0">
                <a:latin typeface="Helvetica" pitchFamily="2" charset="0"/>
              </a:rPr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8FF6536-C3A6-B740-8DFD-6378FADE31E2}"/>
              </a:ext>
            </a:extLst>
          </p:cNvPr>
          <p:cNvSpPr/>
          <p:nvPr/>
        </p:nvSpPr>
        <p:spPr>
          <a:xfrm>
            <a:off x="7361363" y="2322285"/>
            <a:ext cx="522514" cy="522514"/>
          </a:xfrm>
          <a:prstGeom prst="ellipse">
            <a:avLst/>
          </a:prstGeom>
          <a:solidFill>
            <a:srgbClr val="0098A2"/>
          </a:solidFill>
          <a:ln w="25400" cap="flat">
            <a:solidFill>
              <a:srgbClr val="0098A2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lvl="0" algn="ctr"/>
            <a:r>
              <a:rPr lang="en-US" sz="1800" b="1" dirty="0">
                <a:latin typeface="Helvetica" pitchFamily="2" charset="0"/>
              </a:rPr>
              <a:t>5</a:t>
            </a:r>
          </a:p>
        </p:txBody>
      </p:sp>
      <p:sp>
        <p:nvSpPr>
          <p:cNvPr id="46" name="Each person selects two ideas to move forward.…">
            <a:extLst>
              <a:ext uri="{FF2B5EF4-FFF2-40B4-BE49-F238E27FC236}">
                <a16:creationId xmlns:a16="http://schemas.microsoft.com/office/drawing/2014/main" id="{B33B8620-8680-4142-ABA9-24D45C3D732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2455099" y="3694159"/>
            <a:ext cx="6441301" cy="2852415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FAA619"/>
                </a:solidFill>
                <a:sym typeface="Helvetica"/>
              </a:rPr>
              <a:t>Assessing</a:t>
            </a: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FAA619"/>
                </a:solidFill>
                <a:sym typeface="Helvetica"/>
              </a:rPr>
              <a:t>Preparation</a:t>
            </a: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spc="-30" dirty="0">
                <a:solidFill>
                  <a:srgbClr val="FAA619"/>
                </a:solidFill>
                <a:sym typeface="Helvetica"/>
              </a:rPr>
              <a:t>Presentation</a:t>
            </a: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spc="-30" dirty="0">
                <a:solidFill>
                  <a:srgbClr val="FAA619"/>
                </a:solidFill>
                <a:sym typeface="Helvetica"/>
              </a:rPr>
              <a:t>Receiving Feedback</a:t>
            </a: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spc="-30" dirty="0">
                <a:solidFill>
                  <a:srgbClr val="FAA619"/>
                </a:solidFill>
                <a:sym typeface="Helvetica"/>
              </a:rPr>
              <a:t>Using Feedback</a:t>
            </a:r>
            <a:endParaRPr sz="1790" spc="-30" dirty="0">
              <a:solidFill>
                <a:srgbClr val="FAA6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4606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Shape 2445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11" name="Shape 2298">
            <a:extLst>
              <a:ext uri="{FF2B5EF4-FFF2-40B4-BE49-F238E27FC236}">
                <a16:creationId xmlns:a16="http://schemas.microsoft.com/office/drawing/2014/main" id="{3E587F8A-B792-F54B-BD50-FB4CCE3A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Session Roles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8" name="Thank you to...">
            <a:extLst>
              <a:ext uri="{FF2B5EF4-FFF2-40B4-BE49-F238E27FC236}">
                <a16:creationId xmlns:a16="http://schemas.microsoft.com/office/drawing/2014/main" id="{24A5ED8D-DD36-B74D-95F8-CE4937426A60}"/>
              </a:ext>
            </a:extLst>
          </p:cNvPr>
          <p:cNvSpPr txBox="1">
            <a:spLocks/>
          </p:cNvSpPr>
          <p:nvPr/>
        </p:nvSpPr>
        <p:spPr>
          <a:xfrm>
            <a:off x="2484227" y="1866000"/>
            <a:ext cx="2936512" cy="3389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hivo Bold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PRESENTER(S)</a:t>
            </a:r>
          </a:p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 context of the material, provide a narrative about the work and ask for feedback.</a:t>
            </a:r>
            <a:endParaRPr lang="en-US" sz="1800" b="1" dirty="0">
              <a:solidFill>
                <a:schemeClr val="tx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BA893-0386-7245-9E8B-ED71830437D6}"/>
              </a:ext>
            </a:extLst>
          </p:cNvPr>
          <p:cNvSpPr/>
          <p:nvPr/>
        </p:nvSpPr>
        <p:spPr>
          <a:xfrm>
            <a:off x="5552692" y="1928424"/>
            <a:ext cx="2572611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 TAKER(S)</a:t>
            </a:r>
          </a:p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Keep thorough notes on each contributor’s feedback and share notes</a:t>
            </a:r>
            <a:endParaRPr lang="en-US" sz="1800" b="1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B8B1E5-2539-BC4A-9C8F-CC6217DE6B71}"/>
              </a:ext>
            </a:extLst>
          </p:cNvPr>
          <p:cNvSpPr/>
          <p:nvPr/>
        </p:nvSpPr>
        <p:spPr>
          <a:xfrm>
            <a:off x="5552692" y="4000517"/>
            <a:ext cx="2936513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FEEDBACK PROVIDERS</a:t>
            </a:r>
          </a:p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Ask clarifying questions, and provide clear thoughtful and concise feedback</a:t>
            </a:r>
          </a:p>
        </p:txBody>
      </p:sp>
      <p:sp>
        <p:nvSpPr>
          <p:cNvPr id="12" name="Thank you to...">
            <a:extLst>
              <a:ext uri="{FF2B5EF4-FFF2-40B4-BE49-F238E27FC236}">
                <a16:creationId xmlns:a16="http://schemas.microsoft.com/office/drawing/2014/main" id="{AED6806B-92CD-B045-8566-B775F710B4C3}"/>
              </a:ext>
            </a:extLst>
          </p:cNvPr>
          <p:cNvSpPr txBox="1">
            <a:spLocks/>
          </p:cNvSpPr>
          <p:nvPr/>
        </p:nvSpPr>
        <p:spPr>
          <a:xfrm>
            <a:off x="2484226" y="3952562"/>
            <a:ext cx="2936513" cy="2045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hivo Bold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b="1" dirty="0">
                <a:solidFill>
                  <a:srgbClr val="FAA619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MODERATOR</a:t>
            </a:r>
          </a:p>
          <a:p>
            <a:pPr>
              <a:spcBef>
                <a:spcPts val="1600"/>
              </a:spcBef>
              <a:buClr>
                <a:srgbClr val="FEC900"/>
              </a:buClr>
            </a:pPr>
            <a:r>
              <a:rPr lang="en-US" sz="1800" dirty="0">
                <a:solidFill>
                  <a:schemeClr val="tx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Maintain guidelines through facilitation of dialogue and diversify contribution</a:t>
            </a:r>
            <a:endParaRPr lang="en-US" sz="1800" b="1" dirty="0">
              <a:solidFill>
                <a:schemeClr val="tx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D848C-4608-F743-BFFC-A177D07E8FF6}"/>
              </a:ext>
            </a:extLst>
          </p:cNvPr>
          <p:cNvCxnSpPr>
            <a:cxnSpLocks/>
          </p:cNvCxnSpPr>
          <p:nvPr/>
        </p:nvCxnSpPr>
        <p:spPr>
          <a:xfrm>
            <a:off x="2582078" y="2331226"/>
            <a:ext cx="2510894" cy="0"/>
          </a:xfrm>
          <a:prstGeom prst="line">
            <a:avLst/>
          </a:prstGeom>
          <a:ln>
            <a:solidFill>
              <a:srgbClr val="CCE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A61D8F-1019-2D48-862B-158C4B13FBC9}"/>
              </a:ext>
            </a:extLst>
          </p:cNvPr>
          <p:cNvCxnSpPr>
            <a:cxnSpLocks/>
          </p:cNvCxnSpPr>
          <p:nvPr/>
        </p:nvCxnSpPr>
        <p:spPr>
          <a:xfrm>
            <a:off x="2582078" y="4432896"/>
            <a:ext cx="2510894" cy="0"/>
          </a:xfrm>
          <a:prstGeom prst="line">
            <a:avLst/>
          </a:prstGeom>
          <a:ln>
            <a:solidFill>
              <a:srgbClr val="CCE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3121E25-2F83-4E40-B416-5D3DF1A08B86}"/>
              </a:ext>
            </a:extLst>
          </p:cNvPr>
          <p:cNvCxnSpPr>
            <a:cxnSpLocks/>
          </p:cNvCxnSpPr>
          <p:nvPr/>
        </p:nvCxnSpPr>
        <p:spPr>
          <a:xfrm>
            <a:off x="5637269" y="2331226"/>
            <a:ext cx="2510894" cy="0"/>
          </a:xfrm>
          <a:prstGeom prst="line">
            <a:avLst/>
          </a:prstGeom>
          <a:ln>
            <a:solidFill>
              <a:srgbClr val="CCE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77BFBD-E26B-C141-B777-C309835FC604}"/>
              </a:ext>
            </a:extLst>
          </p:cNvPr>
          <p:cNvCxnSpPr>
            <a:cxnSpLocks/>
          </p:cNvCxnSpPr>
          <p:nvPr/>
        </p:nvCxnSpPr>
        <p:spPr>
          <a:xfrm>
            <a:off x="5637269" y="4432896"/>
            <a:ext cx="2510894" cy="0"/>
          </a:xfrm>
          <a:prstGeom prst="line">
            <a:avLst/>
          </a:prstGeom>
          <a:ln>
            <a:solidFill>
              <a:srgbClr val="CCE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6168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Shape 2445"/>
          <p:cNvSpPr/>
          <p:nvPr/>
        </p:nvSpPr>
        <p:spPr>
          <a:xfrm flipH="1">
            <a:off x="2264848" y="788172"/>
            <a:ext cx="2" cy="5417705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7" name="Shape 2447"/>
          <p:cNvSpPr/>
          <p:nvPr/>
        </p:nvSpPr>
        <p:spPr>
          <a:xfrm>
            <a:off x="489200" y="670773"/>
            <a:ext cx="1639799" cy="614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rgbClr val="FAA61A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AA61A"/>
                </a:solidFill>
              </a:rPr>
              <a:t>Constructive Critique</a:t>
            </a:r>
          </a:p>
        </p:txBody>
      </p:sp>
      <p:sp>
        <p:nvSpPr>
          <p:cNvPr id="2448" name="Shape 2448"/>
          <p:cNvSpPr>
            <a:spLocks noGrp="1"/>
          </p:cNvSpPr>
          <p:nvPr>
            <p:ph type="body" idx="1"/>
          </p:nvPr>
        </p:nvSpPr>
        <p:spPr>
          <a:xfrm>
            <a:off x="2455098" y="1466503"/>
            <a:ext cx="6377105" cy="4813806"/>
          </a:xfrm>
          <a:prstGeom prst="rect">
            <a:avLst/>
          </a:prstGeom>
        </p:spPr>
        <p:txBody>
          <a:bodyPr/>
          <a:lstStyle/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Listen closely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Pause and reflect before reacting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Ask for clarity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Use your words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Provide feedback on what it is, </a:t>
            </a:r>
            <a:b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</a:b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not what it is not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Avoid absolutes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Center on the self/selves</a:t>
            </a:r>
          </a:p>
          <a:p>
            <a:pPr marL="871763" lvl="0" indent="-732063">
              <a:lnSpc>
                <a:spcPct val="120000"/>
              </a:lnSpc>
              <a:spcBef>
                <a:spcPts val="1000"/>
              </a:spcBef>
              <a:buClr>
                <a:srgbClr val="0098A2"/>
              </a:buClr>
              <a:buSzPct val="100000"/>
              <a:buFont typeface="Arial"/>
              <a:buChar char="•"/>
              <a:defRPr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 Neue"/>
              </a:rPr>
              <a:t>Share the floor</a:t>
            </a:r>
          </a:p>
        </p:txBody>
      </p:sp>
      <p:sp>
        <p:nvSpPr>
          <p:cNvPr id="11" name="Shape 2298">
            <a:extLst>
              <a:ext uri="{FF2B5EF4-FFF2-40B4-BE49-F238E27FC236}">
                <a16:creationId xmlns:a16="http://schemas.microsoft.com/office/drawing/2014/main" id="{3E587F8A-B792-F54B-BD50-FB4CCE3A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8" y="622974"/>
            <a:ext cx="5643904" cy="7691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FFFFFF"/>
                </a:solidFill>
              </a:rPr>
              <a:t>Critique Session Rules</a:t>
            </a:r>
            <a:endParaRPr sz="3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8452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Break"/>
          <p:cNvSpPr>
            <a:spLocks noGrp="1"/>
          </p:cNvSpPr>
          <p:nvPr>
            <p:ph type="title"/>
          </p:nvPr>
        </p:nvSpPr>
        <p:spPr>
          <a:xfrm>
            <a:off x="334253" y="2235212"/>
            <a:ext cx="8447400" cy="2467801"/>
          </a:xfrm>
          <a:prstGeom prst="rect">
            <a:avLst/>
          </a:prstGeom>
        </p:spPr>
        <p:txBody>
          <a:bodyPr/>
          <a:lstStyle>
            <a:lvl1pPr algn="ctr" defTabSz="905255">
              <a:defRPr sz="1485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Lunch</a:t>
            </a:r>
            <a:endParaRPr dirty="0"/>
          </a:p>
        </p:txBody>
      </p:sp>
      <p:sp>
        <p:nvSpPr>
          <p:cNvPr id="294" name="Line"/>
          <p:cNvSpPr/>
          <p:nvPr/>
        </p:nvSpPr>
        <p:spPr>
          <a:xfrm>
            <a:off x="981074" y="4803451"/>
            <a:ext cx="71820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95" name="plusses to scale - white - solid.pdf" descr="plusses to scale - white - solid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985"/>
            <a:ext cx="9144001" cy="8131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915970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Overview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701300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rgbClr val="FAA619"/>
                </a:solidFill>
              </a:rPr>
              <a:t>TEST</a:t>
            </a:r>
            <a:r>
              <a:rPr lang="en-US" dirty="0"/>
              <a:t>: </a:t>
            </a:r>
            <a:endParaRPr dirty="0"/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Design Presentations</a:t>
            </a:r>
            <a:endParaRPr dirty="0"/>
          </a:p>
        </p:txBody>
      </p:sp>
      <p:sp>
        <p:nvSpPr>
          <p:cNvPr id="169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70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77837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derstand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701300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accent4"/>
                </a:solidFill>
              </a:rPr>
              <a:t>Reflect</a:t>
            </a:r>
            <a:r>
              <a:rPr dirty="0">
                <a:solidFill>
                  <a:schemeClr val="accent4"/>
                </a:solidFill>
              </a:rPr>
              <a:t>:</a:t>
            </a:r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Implications + Evaluation</a:t>
            </a:r>
            <a:endParaRPr dirty="0"/>
          </a:p>
        </p:txBody>
      </p:sp>
      <p:sp>
        <p:nvSpPr>
          <p:cNvPr id="6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" name="Logo_white.png" descr="Logo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174188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Discovery Research &amp; Planning"/>
          <p:cNvSpPr txBox="1"/>
          <p:nvPr/>
        </p:nvSpPr>
        <p:spPr>
          <a:xfrm>
            <a:off x="489200" y="690122"/>
            <a:ext cx="1639799" cy="6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Helvetica" pitchFamily="2" charset="0"/>
              </a:rPr>
              <a:t>Implications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+ Evaluation</a:t>
            </a:r>
            <a:endParaRPr dirty="0">
              <a:latin typeface="Helvetica" pitchFamily="2" charset="0"/>
            </a:endParaRPr>
          </a:p>
        </p:txBody>
      </p:sp>
      <p:sp>
        <p:nvSpPr>
          <p:cNvPr id="550" name="Line"/>
          <p:cNvSpPr/>
          <p:nvPr/>
        </p:nvSpPr>
        <p:spPr>
          <a:xfrm flipH="1">
            <a:off x="2264849" y="788171"/>
            <a:ext cx="1" cy="5417707"/>
          </a:xfrm>
          <a:prstGeom prst="line">
            <a:avLst/>
          </a:prstGeom>
          <a:ln>
            <a:solidFill>
              <a:srgbClr val="CCEAEC"/>
            </a:solidFill>
            <a:bevel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What is design?">
            <a:extLst>
              <a:ext uri="{FF2B5EF4-FFF2-40B4-BE49-F238E27FC236}">
                <a16:creationId xmlns:a16="http://schemas.microsoft.com/office/drawing/2014/main" id="{14341766-7C8B-0545-B2C9-84412351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HCD @ NAVAIR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B04D9D-5683-413E-93A9-1AA72E0D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507" y="1691804"/>
            <a:ext cx="5862559" cy="451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5853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Discovery Research &amp; Planning"/>
          <p:cNvSpPr txBox="1"/>
          <p:nvPr/>
        </p:nvSpPr>
        <p:spPr>
          <a:xfrm>
            <a:off x="489200" y="690122"/>
            <a:ext cx="1639799" cy="6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Helvetica" pitchFamily="2" charset="0"/>
              </a:rPr>
              <a:t>Implications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+ Evaluation</a:t>
            </a:r>
          </a:p>
        </p:txBody>
      </p:sp>
      <p:sp>
        <p:nvSpPr>
          <p:cNvPr id="550" name="Line"/>
          <p:cNvSpPr/>
          <p:nvPr/>
        </p:nvSpPr>
        <p:spPr>
          <a:xfrm flipH="1">
            <a:off x="2264849" y="788171"/>
            <a:ext cx="1" cy="5417707"/>
          </a:xfrm>
          <a:prstGeom prst="line">
            <a:avLst/>
          </a:prstGeom>
          <a:ln>
            <a:solidFill>
              <a:srgbClr val="CCEAEC"/>
            </a:solidFill>
            <a:bevel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What is design?">
            <a:extLst>
              <a:ext uri="{FF2B5EF4-FFF2-40B4-BE49-F238E27FC236}">
                <a16:creationId xmlns:a16="http://schemas.microsoft.com/office/drawing/2014/main" id="{14341766-7C8B-0545-B2C9-84412351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Closing Thoughts</a:t>
            </a:r>
            <a:endParaRPr dirty="0"/>
          </a:p>
        </p:txBody>
      </p:sp>
      <p:sp>
        <p:nvSpPr>
          <p:cNvPr id="51" name="Take a moment to reflect on what defines design for you. Write down some keywords, thoughts, etc. Share them with the group.">
            <a:extLst>
              <a:ext uri="{FF2B5EF4-FFF2-40B4-BE49-F238E27FC236}">
                <a16:creationId xmlns:a16="http://schemas.microsoft.com/office/drawing/2014/main" id="{3AC63E0F-7AA9-454E-8B09-2756F7DE2B3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55099" y="1474075"/>
            <a:ext cx="5865941" cy="226420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</a:pPr>
            <a:r>
              <a:rPr lang="en-US" sz="1800" b="1" dirty="0">
                <a:solidFill>
                  <a:srgbClr val="FAA619"/>
                </a:solidFill>
              </a:rPr>
              <a:t>Following Up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Slide decks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Framework posters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Reading list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Email listserv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Other resources?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AA6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44187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Discovery Research &amp; Planning"/>
          <p:cNvSpPr txBox="1"/>
          <p:nvPr/>
        </p:nvSpPr>
        <p:spPr>
          <a:xfrm>
            <a:off x="489200" y="690122"/>
            <a:ext cx="1639799" cy="6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Helvetica" pitchFamily="2" charset="0"/>
              </a:rPr>
              <a:t>Implications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+ Evaluation</a:t>
            </a:r>
          </a:p>
        </p:txBody>
      </p:sp>
      <p:sp>
        <p:nvSpPr>
          <p:cNvPr id="550" name="Line"/>
          <p:cNvSpPr/>
          <p:nvPr/>
        </p:nvSpPr>
        <p:spPr>
          <a:xfrm flipH="1">
            <a:off x="2264849" y="788171"/>
            <a:ext cx="1" cy="5417707"/>
          </a:xfrm>
          <a:prstGeom prst="line">
            <a:avLst/>
          </a:prstGeom>
          <a:ln>
            <a:solidFill>
              <a:srgbClr val="CCEAEC"/>
            </a:solidFill>
            <a:bevel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What is design?">
            <a:extLst>
              <a:ext uri="{FF2B5EF4-FFF2-40B4-BE49-F238E27FC236}">
                <a16:creationId xmlns:a16="http://schemas.microsoft.com/office/drawing/2014/main" id="{14341766-7C8B-0545-B2C9-84412351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Closing Thoughts</a:t>
            </a:r>
            <a:endParaRPr dirty="0"/>
          </a:p>
        </p:txBody>
      </p:sp>
      <p:sp>
        <p:nvSpPr>
          <p:cNvPr id="51" name="Take a moment to reflect on what defines design for you. Write down some keywords, thoughts, etc. Share them with the group.">
            <a:extLst>
              <a:ext uri="{FF2B5EF4-FFF2-40B4-BE49-F238E27FC236}">
                <a16:creationId xmlns:a16="http://schemas.microsoft.com/office/drawing/2014/main" id="{3AC63E0F-7AA9-454E-8B09-2756F7DE2B3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455099" y="1474075"/>
            <a:ext cx="5865941" cy="2264207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</a:pPr>
            <a:r>
              <a:rPr lang="en-US" sz="1800" b="1" dirty="0">
                <a:solidFill>
                  <a:srgbClr val="FAA619"/>
                </a:solidFill>
              </a:rPr>
              <a:t>Following Up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Slide decks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Framework posters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Reading list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Email listserv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Other resources?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FAA619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D94AB3-4244-8C4F-9450-0840FD29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95" y="3882374"/>
            <a:ext cx="4644801" cy="2322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D676DD-C345-D040-AEBE-8784AE2B7CFE}"/>
              </a:ext>
            </a:extLst>
          </p:cNvPr>
          <p:cNvSpPr/>
          <p:nvPr/>
        </p:nvSpPr>
        <p:spPr>
          <a:xfrm>
            <a:off x="2462090" y="3497024"/>
            <a:ext cx="5545899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buClr>
                <a:srgbClr val="0098A2"/>
              </a:buClr>
            </a:pPr>
            <a:r>
              <a:rPr lang="en-US" sz="1800" b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rPr>
              <a:t>Partnership Possibilities with the Lab at OPM!</a:t>
            </a:r>
          </a:p>
          <a:p>
            <a:pPr marL="285750" indent="-285750">
              <a:spcBef>
                <a:spcPts val="300"/>
              </a:spcBef>
              <a:buClr>
                <a:srgbClr val="0098A2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899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/>
          <p:cNvSpPr/>
          <p:nvPr/>
        </p:nvSpPr>
        <p:spPr>
          <a:xfrm>
            <a:off x="0" y="4818152"/>
            <a:ext cx="9144000" cy="2039848"/>
          </a:xfrm>
          <a:prstGeom prst="rect">
            <a:avLst/>
          </a:prstGeom>
          <a:solidFill>
            <a:srgbClr val="0098A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98A2"/>
              </a:solidFill>
            </a:endParaRPr>
          </a:p>
        </p:txBody>
      </p:sp>
      <p:sp>
        <p:nvSpPr>
          <p:cNvPr id="8" name="Rectangle"/>
          <p:cNvSpPr/>
          <p:nvPr/>
        </p:nvSpPr>
        <p:spPr>
          <a:xfrm>
            <a:off x="0" y="2753126"/>
            <a:ext cx="9144000" cy="391886"/>
          </a:xfrm>
          <a:prstGeom prst="rect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98A2"/>
              </a:solidFill>
            </a:endParaRPr>
          </a:p>
        </p:txBody>
      </p:sp>
      <p:sp>
        <p:nvSpPr>
          <p:cNvPr id="134" name="Rectangle"/>
          <p:cNvSpPr/>
          <p:nvPr/>
        </p:nvSpPr>
        <p:spPr>
          <a:xfrm>
            <a:off x="0" y="3576436"/>
            <a:ext cx="9144000" cy="391886"/>
          </a:xfrm>
          <a:prstGeom prst="rect">
            <a:avLst/>
          </a:prstGeom>
          <a:solidFill>
            <a:srgbClr val="0098A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ur challenge*…"/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68678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36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Day 3 Agenda</a:t>
            </a:r>
            <a:endParaRPr sz="2400" b="0" i="1" dirty="0"/>
          </a:p>
        </p:txBody>
      </p:sp>
      <p:sp>
        <p:nvSpPr>
          <p:cNvPr id="10" name="Objectives:">
            <a:extLst>
              <a:ext uri="{FF2B5EF4-FFF2-40B4-BE49-F238E27FC236}">
                <a16:creationId xmlns:a16="http://schemas.microsoft.com/office/drawing/2014/main" id="{901D312C-545A-034C-84B6-1BAC40830053}"/>
              </a:ext>
            </a:extLst>
          </p:cNvPr>
          <p:cNvSpPr/>
          <p:nvPr/>
        </p:nvSpPr>
        <p:spPr>
          <a:xfrm>
            <a:off x="489200" y="670774"/>
            <a:ext cx="1639799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Reconnect</a:t>
            </a:r>
            <a:br>
              <a:rPr lang="en-US" dirty="0"/>
            </a:br>
            <a:r>
              <a:rPr lang="en-US" dirty="0"/>
              <a:t>+ Review</a:t>
            </a:r>
            <a:endParaRPr dirty="0"/>
          </a:p>
        </p:txBody>
      </p:sp>
      <p:sp>
        <p:nvSpPr>
          <p:cNvPr id="12" name="Introductions: about you | about The Lab…">
            <a:extLst>
              <a:ext uri="{FF2B5EF4-FFF2-40B4-BE49-F238E27FC236}">
                <a16:creationId xmlns:a16="http://schemas.microsoft.com/office/drawing/2014/main" id="{21F891E7-49AA-FA42-93BE-FA57A627F281}"/>
              </a:ext>
            </a:extLst>
          </p:cNvPr>
          <p:cNvSpPr/>
          <p:nvPr/>
        </p:nvSpPr>
        <p:spPr>
          <a:xfrm>
            <a:off x="2352587" y="1392180"/>
            <a:ext cx="6768521" cy="3883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FontTx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Regroup: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Reconnect + Review</a:t>
            </a:r>
            <a:endParaRPr lang="en-US" sz="1800" dirty="0">
              <a:solidFill>
                <a:srgbClr val="CCCCCC"/>
              </a:solidFill>
              <a:sym typeface="Helvetica"/>
            </a:endParaRPr>
          </a:p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PROTOTYPE: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Studio Work</a:t>
            </a:r>
          </a:p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TEST: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Evaluating Prototypes</a:t>
            </a:r>
          </a:p>
          <a:p>
            <a:pPr marL="139700">
              <a:lnSpc>
                <a:spcPct val="150000"/>
              </a:lnSpc>
              <a:buClr>
                <a:srgbClr val="0098A2"/>
              </a:buClr>
              <a:buSzPct val="100000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b="1" i="1" dirty="0">
                <a:solidFill>
                  <a:srgbClr val="F6F5EC"/>
                </a:solidFill>
                <a:sym typeface="Helvetica"/>
              </a:rPr>
              <a:t>Break</a:t>
            </a:r>
          </a:p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TEST: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Constructive Critique</a:t>
            </a:r>
          </a:p>
          <a:p>
            <a:pPr marL="139700">
              <a:lnSpc>
                <a:spcPct val="150000"/>
              </a:lnSpc>
              <a:buClr>
                <a:srgbClr val="0098A2"/>
              </a:buClr>
              <a:buSzPct val="100000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b="1" i="1" dirty="0">
                <a:solidFill>
                  <a:schemeClr val="tx1"/>
                </a:solidFill>
                <a:sym typeface="Helvetica"/>
              </a:rPr>
              <a:t>Lunch </a:t>
            </a:r>
            <a:r>
              <a:rPr lang="en-US" sz="1800" b="1" i="1" dirty="0">
                <a:solidFill>
                  <a:srgbClr val="00676F"/>
                </a:solidFill>
                <a:sym typeface="Helvetica"/>
              </a:rPr>
              <a:t>12:00-1:00</a:t>
            </a:r>
          </a:p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FontTx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TEST: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Group Presentations</a:t>
            </a:r>
          </a:p>
          <a:p>
            <a:pPr marL="559752" indent="-420052">
              <a:lnSpc>
                <a:spcPct val="150000"/>
              </a:lnSpc>
              <a:buClr>
                <a:srgbClr val="0098A2"/>
              </a:buClr>
              <a:buSzPct val="100000"/>
              <a:buChar char="•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dirty="0">
                <a:solidFill>
                  <a:srgbClr val="CCCCCC"/>
                </a:solidFill>
                <a:sym typeface="Helvetica"/>
              </a:rPr>
              <a:t>Reflect: </a:t>
            </a:r>
            <a:r>
              <a:rPr lang="en-US" sz="1800" dirty="0">
                <a:solidFill>
                  <a:srgbClr val="FAA619"/>
                </a:solidFill>
                <a:sym typeface="Helvetica"/>
              </a:rPr>
              <a:t>Implications + Evaluation</a:t>
            </a:r>
            <a:endParaRPr lang="en-US" sz="1800" b="1" i="1" dirty="0">
              <a:solidFill>
                <a:srgbClr val="FAA619"/>
              </a:solidFill>
              <a:sym typeface="Helvetica"/>
            </a:endParaRPr>
          </a:p>
          <a:p>
            <a:pPr marL="139700">
              <a:lnSpc>
                <a:spcPct val="150000"/>
              </a:lnSpc>
              <a:buClr>
                <a:srgbClr val="0098A2"/>
              </a:buClr>
              <a:buSzPct val="100000"/>
              <a:defRPr sz="21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800" b="1" i="1" dirty="0">
                <a:solidFill>
                  <a:schemeClr val="tx1"/>
                </a:solidFill>
                <a:sym typeface="Helvetica"/>
              </a:rPr>
              <a:t>Wrap up </a:t>
            </a:r>
            <a:r>
              <a:rPr lang="en-US" sz="1800" b="1" i="1" dirty="0">
                <a:solidFill>
                  <a:srgbClr val="00676F"/>
                </a:solidFill>
                <a:sym typeface="Helvetica"/>
              </a:rPr>
              <a:t>3:00?</a:t>
            </a:r>
          </a:p>
        </p:txBody>
      </p:sp>
    </p:spTree>
    <p:extLst>
      <p:ext uri="{BB962C8B-B14F-4D97-AF65-F5344CB8AC3E}">
        <p14:creationId xmlns:p14="http://schemas.microsoft.com/office/powerpoint/2010/main" val="57923790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6E06B4-F547-9B48-A698-25DE6E214C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32" y="1428996"/>
            <a:ext cx="3288437" cy="42556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6BBF3-A876-3249-89E3-45B7997451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27" y="1689624"/>
            <a:ext cx="3288436" cy="4255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9" name="Discovery Research &amp; Planning"/>
          <p:cNvSpPr txBox="1"/>
          <p:nvPr/>
        </p:nvSpPr>
        <p:spPr>
          <a:xfrm>
            <a:off x="489200" y="690122"/>
            <a:ext cx="1639799" cy="61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>
              <a:defRPr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>
                <a:latin typeface="Helvetica" pitchFamily="2" charset="0"/>
              </a:rPr>
              <a:t>Implications</a:t>
            </a:r>
            <a:br>
              <a:rPr lang="en-US" dirty="0">
                <a:latin typeface="Helvetica" pitchFamily="2" charset="0"/>
              </a:rPr>
            </a:br>
            <a:r>
              <a:rPr lang="en-US" dirty="0">
                <a:latin typeface="Helvetica" pitchFamily="2" charset="0"/>
              </a:rPr>
              <a:t>+ Evaluation</a:t>
            </a:r>
          </a:p>
        </p:txBody>
      </p:sp>
      <p:sp>
        <p:nvSpPr>
          <p:cNvPr id="550" name="Line"/>
          <p:cNvSpPr/>
          <p:nvPr/>
        </p:nvSpPr>
        <p:spPr>
          <a:xfrm flipH="1">
            <a:off x="2264849" y="788171"/>
            <a:ext cx="1" cy="5417707"/>
          </a:xfrm>
          <a:prstGeom prst="line">
            <a:avLst/>
          </a:prstGeom>
          <a:ln>
            <a:solidFill>
              <a:srgbClr val="CCEAEC"/>
            </a:solidFill>
            <a:bevel/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What is design?">
            <a:extLst>
              <a:ext uri="{FF2B5EF4-FFF2-40B4-BE49-F238E27FC236}">
                <a16:creationId xmlns:a16="http://schemas.microsoft.com/office/drawing/2014/main" id="{14341766-7C8B-0545-B2C9-84412351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Course Evaluation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3FECC-851A-954E-8242-8E2C0C4D64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23" y="1950252"/>
            <a:ext cx="3288436" cy="42556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58672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8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Thank You"/>
          <p:cNvSpPr>
            <a:spLocks noGrp="1"/>
          </p:cNvSpPr>
          <p:nvPr>
            <p:ph type="title"/>
          </p:nvPr>
        </p:nvSpPr>
        <p:spPr>
          <a:xfrm>
            <a:off x="348300" y="1709407"/>
            <a:ext cx="8447400" cy="24678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30936">
              <a:defRPr sz="9936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11800" dirty="0"/>
              <a:t>Thank You</a:t>
            </a:r>
          </a:p>
        </p:txBody>
      </p:sp>
      <p:sp>
        <p:nvSpPr>
          <p:cNvPr id="708" name="Line"/>
          <p:cNvSpPr/>
          <p:nvPr/>
        </p:nvSpPr>
        <p:spPr>
          <a:xfrm>
            <a:off x="981074" y="4068024"/>
            <a:ext cx="7182002" cy="1"/>
          </a:xfrm>
          <a:prstGeom prst="line">
            <a:avLst/>
          </a:prstGeom>
          <a:ln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09" name="plusses to scale - white - solid.pdf" descr="plusses to scale - white - solid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34985"/>
            <a:ext cx="9144001" cy="813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Logo_white.png" descr="Logo_whit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49167" y="4930672"/>
            <a:ext cx="1445818" cy="2557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493254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Envision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701300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PROTOTYPE</a:t>
            </a:r>
            <a:r>
              <a:rPr dirty="0"/>
              <a:t>:</a:t>
            </a:r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Studio Work</a:t>
            </a:r>
            <a:endParaRPr dirty="0"/>
          </a:p>
        </p:txBody>
      </p:sp>
      <p:sp>
        <p:nvSpPr>
          <p:cNvPr id="1655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6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99" b="10799"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Line"/>
          <p:cNvSpPr/>
          <p:nvPr/>
        </p:nvSpPr>
        <p:spPr>
          <a:xfrm flipH="1">
            <a:off x="2264849" y="788173"/>
            <a:ext cx="1" cy="5417703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0" name="Defining  human-centered design…"/>
          <p:cNvSpPr txBox="1">
            <a:spLocks noGrp="1"/>
          </p:cNvSpPr>
          <p:nvPr>
            <p:ph type="title"/>
          </p:nvPr>
        </p:nvSpPr>
        <p:spPr>
          <a:xfrm>
            <a:off x="2455198" y="622975"/>
            <a:ext cx="5643903" cy="4389300"/>
          </a:xfrm>
          <a:prstGeom prst="rect">
            <a:avLst/>
          </a:prstGeom>
        </p:spPr>
        <p:txBody>
          <a:bodyPr/>
          <a:lstStyle/>
          <a:p>
            <a:pPr>
              <a:defRPr sz="3600" b="1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>
                <a:solidFill>
                  <a:srgbClr val="303030"/>
                </a:solidFill>
              </a:rPr>
              <a:t>Prototype:</a:t>
            </a:r>
            <a:br>
              <a:rPr lang="en-US" dirty="0">
                <a:solidFill>
                  <a:srgbClr val="303030"/>
                </a:solidFill>
              </a:rPr>
            </a:br>
            <a:r>
              <a:rPr lang="en-US" dirty="0">
                <a:solidFill>
                  <a:srgbClr val="303030"/>
                </a:solidFill>
              </a:rPr>
              <a:t>A Definition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dirty="0"/>
          </a:p>
          <a:p>
            <a:pPr>
              <a:defRPr b="1">
                <a:solidFill>
                  <a:srgbClr val="CCCCCC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FAA619"/>
                </a:solidFill>
              </a:rPr>
              <a:t>A first simple model, draft, or version of a design or an idea that tests a concept or process in the real world.</a:t>
            </a:r>
          </a:p>
        </p:txBody>
      </p:sp>
      <p:sp>
        <p:nvSpPr>
          <p:cNvPr id="5" name="What is innovation?:">
            <a:extLst>
              <a:ext uri="{FF2B5EF4-FFF2-40B4-BE49-F238E27FC236}">
                <a16:creationId xmlns:a16="http://schemas.microsoft.com/office/drawing/2014/main" id="{AD8197AB-C40A-D048-AE80-F44316B26411}"/>
              </a:ext>
            </a:extLst>
          </p:cNvPr>
          <p:cNvSpPr/>
          <p:nvPr/>
        </p:nvSpPr>
        <p:spPr>
          <a:xfrm>
            <a:off x="489200" y="670774"/>
            <a:ext cx="1639799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Studio Work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6" name="Tips for  Design Collaboration">
            <a:extLst>
              <a:ext uri="{FF2B5EF4-FFF2-40B4-BE49-F238E27FC236}">
                <a16:creationId xmlns:a16="http://schemas.microsoft.com/office/drawing/2014/main" id="{FAABF8F2-F4FE-2449-87CF-C863B66669DA}"/>
              </a:ext>
            </a:extLst>
          </p:cNvPr>
          <p:cNvSpPr txBox="1">
            <a:spLocks/>
          </p:cNvSpPr>
          <p:nvPr/>
        </p:nvSpPr>
        <p:spPr>
          <a:xfrm>
            <a:off x="2455199" y="593375"/>
            <a:ext cx="6587214" cy="16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defRPr sz="36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600" b="1" dirty="0">
                <a:latin typeface="+mn-lt"/>
                <a:ea typeface="+mn-ea"/>
                <a:cs typeface="+mn-cs"/>
                <a:sym typeface="Helvetica"/>
              </a:rPr>
              <a:t>Prototype:</a:t>
            </a:r>
          </a:p>
          <a:p>
            <a:pPr hangingPunct="1">
              <a:defRPr sz="36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600" b="1" dirty="0">
                <a:latin typeface="+mn-lt"/>
                <a:ea typeface="+mn-ea"/>
                <a:cs typeface="+mn-cs"/>
                <a:sym typeface="Helvetica"/>
              </a:rPr>
              <a:t>A Definition</a:t>
            </a:r>
          </a:p>
        </p:txBody>
      </p:sp>
    </p:spTree>
    <p:extLst>
      <p:ext uri="{BB962C8B-B14F-4D97-AF65-F5344CB8AC3E}">
        <p14:creationId xmlns:p14="http://schemas.microsoft.com/office/powerpoint/2010/main" val="37397036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Picture 1">
            <a:extLst>
              <a:ext uri="{FF2B5EF4-FFF2-40B4-BE49-F238E27FC236}">
                <a16:creationId xmlns:a16="http://schemas.microsoft.com/office/drawing/2014/main" id="{6D7A7FA6-3553-E347-874F-509A2DD3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69" y="4239245"/>
            <a:ext cx="3928131" cy="2618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" descr="Picture 1">
            <a:extLst>
              <a:ext uri="{FF2B5EF4-FFF2-40B4-BE49-F238E27FC236}">
                <a16:creationId xmlns:a16="http://schemas.microsoft.com/office/drawing/2014/main" id="{B1FCBE48-CA7E-4648-B4A6-B9EF2727C6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8" t="18934" r="15531"/>
          <a:stretch/>
        </p:blipFill>
        <p:spPr>
          <a:xfrm>
            <a:off x="5383581" y="1371866"/>
            <a:ext cx="3760419" cy="2867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0" descr="Picture 10">
            <a:extLst>
              <a:ext uri="{FF2B5EF4-FFF2-40B4-BE49-F238E27FC236}">
                <a16:creationId xmlns:a16="http://schemas.microsoft.com/office/drawing/2014/main" id="{0EBF8733-B598-0948-95F1-00939F166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371866"/>
            <a:ext cx="2129001" cy="16169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7D65E0-20DB-2F48-83C8-36BEA3845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9" y="1371866"/>
            <a:ext cx="3254582" cy="1616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CC0C2E-9E9E-F94E-BA6E-8568DB848D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474" t="1845" r="2271"/>
          <a:stretch/>
        </p:blipFill>
        <p:spPr>
          <a:xfrm>
            <a:off x="-2" y="2988822"/>
            <a:ext cx="5383582" cy="3869178"/>
          </a:xfrm>
          <a:prstGeom prst="rect">
            <a:avLst/>
          </a:prstGeom>
        </p:spPr>
      </p:pic>
      <p:sp>
        <p:nvSpPr>
          <p:cNvPr id="6" name="What is design?">
            <a:extLst>
              <a:ext uri="{FF2B5EF4-FFF2-40B4-BE49-F238E27FC236}">
                <a16:creationId xmlns:a16="http://schemas.microsoft.com/office/drawing/2014/main" id="{5228B082-CA6C-6840-A7EE-F6F6557D1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199" y="593375"/>
            <a:ext cx="6377102" cy="763501"/>
          </a:xfrm>
          <a:prstGeom prst="rect">
            <a:avLst/>
          </a:prstGeom>
        </p:spPr>
        <p:txBody>
          <a:bodyPr/>
          <a:lstStyle>
            <a:lvl1pPr>
              <a:defRPr sz="36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Time to build your own!</a:t>
            </a:r>
            <a:endParaRPr dirty="0"/>
          </a:p>
        </p:txBody>
      </p:sp>
      <p:sp>
        <p:nvSpPr>
          <p:cNvPr id="9" name="What is innovation?:">
            <a:extLst>
              <a:ext uri="{FF2B5EF4-FFF2-40B4-BE49-F238E27FC236}">
                <a16:creationId xmlns:a16="http://schemas.microsoft.com/office/drawing/2014/main" id="{DF09EEE1-29B3-8A49-9B69-F83B075BBA6A}"/>
              </a:ext>
            </a:extLst>
          </p:cNvPr>
          <p:cNvSpPr/>
          <p:nvPr/>
        </p:nvSpPr>
        <p:spPr>
          <a:xfrm>
            <a:off x="489200" y="670774"/>
            <a:ext cx="1639799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Studio Work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E521CF2-B824-F848-9684-1C11EA88EFD9}"/>
              </a:ext>
            </a:extLst>
          </p:cNvPr>
          <p:cNvSpPr/>
          <p:nvPr/>
        </p:nvSpPr>
        <p:spPr>
          <a:xfrm rot="18900000">
            <a:off x="2660753" y="1171108"/>
            <a:ext cx="385186" cy="385186"/>
          </a:xfrm>
          <a:prstGeom prst="rtTriangle">
            <a:avLst/>
          </a:prstGeom>
          <a:solidFill>
            <a:srgbClr val="30303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5035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0" name="Each person selects two ideas to move forward.…"/>
          <p:cNvSpPr>
            <a:spLocks noGrp="1"/>
          </p:cNvSpPr>
          <p:nvPr>
            <p:ph type="body" sz="half" idx="1"/>
          </p:nvPr>
        </p:nvSpPr>
        <p:spPr>
          <a:xfrm>
            <a:off x="2455099" y="1474075"/>
            <a:ext cx="6441301" cy="5072499"/>
          </a:xfrm>
          <a:prstGeom prst="rect">
            <a:avLst/>
          </a:prstGeom>
        </p:spPr>
        <p:txBody>
          <a:bodyPr>
            <a:noAutofit/>
          </a:bodyPr>
          <a:lstStyle/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</a:rPr>
              <a:t>Decide What to Prototype</a:t>
            </a:r>
            <a:br>
              <a:rPr lang="en-US" sz="1790" dirty="0"/>
            </a:br>
            <a:r>
              <a:rPr lang="en-US" sz="1790" dirty="0"/>
              <a:t>Discuss which components of your design concept are particularly critical to its success and value</a:t>
            </a:r>
            <a:r>
              <a:rPr lang="en-US" sz="1790" dirty="0">
                <a:solidFill>
                  <a:srgbClr val="FAA619"/>
                </a:solidFill>
              </a:rPr>
              <a:t>. Determine which of these elements you need to learn more about through real-world prototyping and testing.</a:t>
            </a:r>
            <a:br>
              <a:rPr lang="en-US" sz="1790" dirty="0">
                <a:solidFill>
                  <a:srgbClr val="FAA619"/>
                </a:solidFill>
              </a:rPr>
            </a:br>
            <a:endParaRPr sz="1790" dirty="0">
              <a:solidFill>
                <a:srgbClr val="FAA619"/>
              </a:solidFill>
            </a:endParaRPr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</a:rPr>
              <a:t>Develop Your Prototype</a:t>
            </a:r>
            <a:br>
              <a:rPr lang="en-US" sz="1790" dirty="0"/>
            </a:br>
            <a:r>
              <a:rPr lang="en-US" sz="1790" dirty="0">
                <a:solidFill>
                  <a:srgbClr val="FAA619"/>
                </a:solidFill>
                <a:sym typeface="Helvetica"/>
              </a:rPr>
              <a:t>Create a prototype that models one or multiple aspects</a:t>
            </a:r>
            <a:br>
              <a:rPr lang="en-US" sz="1790" dirty="0">
                <a:solidFill>
                  <a:srgbClr val="FAA619"/>
                </a:solidFill>
                <a:sym typeface="Helvetica"/>
              </a:rPr>
            </a:br>
            <a:r>
              <a:rPr lang="en-US" sz="1790" dirty="0">
                <a:solidFill>
                  <a:srgbClr val="FAA619"/>
                </a:solidFill>
                <a:sym typeface="Helvetica"/>
              </a:rPr>
              <a:t>of your design concept</a:t>
            </a:r>
            <a:r>
              <a:rPr lang="en-US" sz="1790" dirty="0">
                <a:solidFill>
                  <a:srgbClr val="CCCCCC"/>
                </a:solidFill>
                <a:sym typeface="Helvetica"/>
              </a:rPr>
              <a:t>. </a:t>
            </a:r>
            <a:r>
              <a:rPr lang="en-US" sz="1790" dirty="0"/>
              <a:t>Use the materials provided or seek out your own. Get creative and be resourceful.</a:t>
            </a:r>
            <a:br>
              <a:rPr lang="en-US" sz="1790" dirty="0"/>
            </a:br>
            <a:endParaRPr sz="1790" dirty="0"/>
          </a:p>
          <a:p>
            <a:pPr marL="457200" indent="-330200">
              <a:lnSpc>
                <a:spcPct val="110000"/>
              </a:lnSpc>
              <a:spcBef>
                <a:spcPts val="900"/>
              </a:spcBef>
              <a:buClr>
                <a:srgbClr val="0098A2"/>
              </a:buClr>
              <a:buSzPct val="100000"/>
              <a:buAutoNum type="arabicPeriod"/>
              <a:defRPr sz="1600">
                <a:solidFill>
                  <a:srgbClr val="CCCCCC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1790" b="1" dirty="0">
                <a:solidFill>
                  <a:srgbClr val="0098A2"/>
                </a:solidFill>
              </a:rPr>
              <a:t>Prepare to Test Prototype</a:t>
            </a:r>
            <a:br>
              <a:rPr lang="en-US" sz="1790" dirty="0"/>
            </a:br>
            <a:r>
              <a:rPr lang="en-US" sz="1790" dirty="0">
                <a:solidFill>
                  <a:srgbClr val="FAA619"/>
                </a:solidFill>
              </a:rPr>
              <a:t>Guide someone else (not in your group) through an interaction with your prototype. </a:t>
            </a:r>
            <a:r>
              <a:rPr lang="en-US" sz="1790" dirty="0"/>
              <a:t>Observe what’s working and what’s not. Consider how to iterate and refine.</a:t>
            </a:r>
            <a:endParaRPr sz="1790" dirty="0"/>
          </a:p>
        </p:txBody>
      </p:sp>
      <p:sp>
        <p:nvSpPr>
          <p:cNvPr id="9" name="What is design?">
            <a:extLst>
              <a:ext uri="{FF2B5EF4-FFF2-40B4-BE49-F238E27FC236}">
                <a16:creationId xmlns:a16="http://schemas.microsoft.com/office/drawing/2014/main" id="{B5CBC8DA-A4EC-F341-9EC5-CA0B21E2FC19}"/>
              </a:ext>
            </a:extLst>
          </p:cNvPr>
          <p:cNvSpPr txBox="1">
            <a:spLocks/>
          </p:cNvSpPr>
          <p:nvPr/>
        </p:nvSpPr>
        <p:spPr>
          <a:xfrm>
            <a:off x="2455199" y="593375"/>
            <a:ext cx="6377102" cy="76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US" dirty="0"/>
              <a:t>Prototyping Process</a:t>
            </a:r>
          </a:p>
        </p:txBody>
      </p:sp>
      <p:sp>
        <p:nvSpPr>
          <p:cNvPr id="6" name="What is innovation?:">
            <a:extLst>
              <a:ext uri="{FF2B5EF4-FFF2-40B4-BE49-F238E27FC236}">
                <a16:creationId xmlns:a16="http://schemas.microsoft.com/office/drawing/2014/main" id="{7FB6E1C4-6EC1-984A-B87D-1D3F68123EA6}"/>
              </a:ext>
            </a:extLst>
          </p:cNvPr>
          <p:cNvSpPr/>
          <p:nvPr/>
        </p:nvSpPr>
        <p:spPr>
          <a:xfrm>
            <a:off x="489200" y="670774"/>
            <a:ext cx="1639799" cy="400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AA61A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Studio Work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417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Envision:…"/>
          <p:cNvSpPr>
            <a:spLocks noGrp="1"/>
          </p:cNvSpPr>
          <p:nvPr>
            <p:ph type="title"/>
          </p:nvPr>
        </p:nvSpPr>
        <p:spPr>
          <a:xfrm>
            <a:off x="2455199" y="542575"/>
            <a:ext cx="6377102" cy="3701300"/>
          </a:xfrm>
          <a:prstGeom prst="rect">
            <a:avLst/>
          </a:prstGeom>
        </p:spPr>
        <p:txBody>
          <a:bodyPr/>
          <a:lstStyle/>
          <a:p>
            <a:pPr>
              <a:defRPr sz="4800" b="1">
                <a:solidFill>
                  <a:srgbClr val="FAA619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TEST</a:t>
            </a:r>
            <a:r>
              <a:rPr dirty="0"/>
              <a:t>:</a:t>
            </a:r>
          </a:p>
          <a:p>
            <a:pPr>
              <a:defRPr sz="4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Evaluating Prototypes</a:t>
            </a:r>
            <a:endParaRPr dirty="0"/>
          </a:p>
        </p:txBody>
      </p:sp>
      <p:sp>
        <p:nvSpPr>
          <p:cNvPr id="1655" name="Line"/>
          <p:cNvSpPr/>
          <p:nvPr/>
        </p:nvSpPr>
        <p:spPr>
          <a:xfrm flipH="1">
            <a:off x="2264849" y="788174"/>
            <a:ext cx="1" cy="5417701"/>
          </a:xfrm>
          <a:prstGeom prst="line">
            <a:avLst/>
          </a:prstGeom>
          <a:ln>
            <a:solidFill>
              <a:srgbClr val="CCEAEC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656" name="Logo_white.png" descr="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99" b="10799"/>
          <a:stretch>
            <a:fillRect/>
          </a:stretch>
        </p:blipFill>
        <p:spPr>
          <a:xfrm>
            <a:off x="540099" y="739671"/>
            <a:ext cx="1445818" cy="255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7" name="plusses to scale - orange.pdf" descr="plusses to scale - oran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0049"/>
            <a:ext cx="9144000" cy="3492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39815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-dark-2">
  <a:themeElements>
    <a:clrScheme name="simple-dark-2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-dark-2">
  <a:themeElements>
    <a:clrScheme name="simple-dark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dark-2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simple-dark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26760</TotalTime>
  <Words>932</Words>
  <Application>Microsoft Office PowerPoint</Application>
  <PresentationFormat>On-screen Show (4:3)</PresentationFormat>
  <Paragraphs>283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Chivo Black</vt:lpstr>
      <vt:lpstr>Helvetica</vt:lpstr>
      <vt:lpstr>Helvetica Neue</vt:lpstr>
      <vt:lpstr>simple-dark-2</vt:lpstr>
      <vt:lpstr>Fundamentals of Human-Centered Design</vt:lpstr>
      <vt:lpstr>Regroup:  Reconnect + Review</vt:lpstr>
      <vt:lpstr>Welcome to Day 3!     How’s everyone doing?</vt:lpstr>
      <vt:lpstr>Day 3 Agenda</vt:lpstr>
      <vt:lpstr>PROTOTYPE: Studio Work</vt:lpstr>
      <vt:lpstr>Prototype: A Definition   A first simple model, draft, or version of a design or an idea that tests a concept or process in the real world.</vt:lpstr>
      <vt:lpstr>Time to build your own!</vt:lpstr>
      <vt:lpstr>PowerPoint Presentation</vt:lpstr>
      <vt:lpstr>TEST: Evaluating Prototypes</vt:lpstr>
      <vt:lpstr>HCD Process Check-In </vt:lpstr>
      <vt:lpstr>PowerPoint Presentation</vt:lpstr>
      <vt:lpstr>Break</vt:lpstr>
      <vt:lpstr>TEST: Constructive Critique</vt:lpstr>
      <vt:lpstr>Design Critique: A Definition</vt:lpstr>
      <vt:lpstr>Quality of Critique</vt:lpstr>
      <vt:lpstr>Through [critique] we are able to change future possibilities by how we (re-) interpret the past, and therefore re-think that which we have taken for granted as fixed and immutable.</vt:lpstr>
      <vt:lpstr>Tell Us About…</vt:lpstr>
      <vt:lpstr>Tell Us About…</vt:lpstr>
      <vt:lpstr>Many Hats of Feedback</vt:lpstr>
      <vt:lpstr>Types of Feedback</vt:lpstr>
      <vt:lpstr>Modes of Feedback</vt:lpstr>
      <vt:lpstr>Shifting Practice</vt:lpstr>
      <vt:lpstr>Shifting Practice</vt:lpstr>
      <vt:lpstr>Tell Us About…</vt:lpstr>
      <vt:lpstr>More Fruitful Feedback</vt:lpstr>
      <vt:lpstr>Critique in Context</vt:lpstr>
      <vt:lpstr>Critique in Context</vt:lpstr>
      <vt:lpstr>Critique in Context</vt:lpstr>
      <vt:lpstr>Critique in Context</vt:lpstr>
      <vt:lpstr>Critique in Context</vt:lpstr>
      <vt:lpstr>Critique in Context</vt:lpstr>
      <vt:lpstr>Critique Session Roles</vt:lpstr>
      <vt:lpstr>Critique Session Rules</vt:lpstr>
      <vt:lpstr>Lunch</vt:lpstr>
      <vt:lpstr>TEST:  Design Presentations</vt:lpstr>
      <vt:lpstr>Reflect: Implications + Evaluation</vt:lpstr>
      <vt:lpstr>HCD @ NAVAIR</vt:lpstr>
      <vt:lpstr>Closing Thoughts</vt:lpstr>
      <vt:lpstr>Closing Thoughts</vt:lpstr>
      <vt:lpstr>Course Evaluation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Human-Centered Design</dc:title>
  <dc:creator>Corcoran de Castillo, Blair A.</dc:creator>
  <cp:lastModifiedBy>Gorman, Peter</cp:lastModifiedBy>
  <cp:revision>383</cp:revision>
  <cp:lastPrinted>2019-09-18T16:13:14Z</cp:lastPrinted>
  <dcterms:modified xsi:type="dcterms:W3CDTF">2020-02-24T15:12:37Z</dcterms:modified>
</cp:coreProperties>
</file>